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2" r:id="rId12"/>
    <p:sldId id="273" r:id="rId13"/>
    <p:sldId id="274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8F0BB"/>
    <a:srgbClr val="CCFFFF"/>
    <a:srgbClr val="0000CC"/>
    <a:srgbClr val="0000FF"/>
    <a:srgbClr val="D8BEEC"/>
    <a:srgbClr val="3333FF"/>
    <a:srgbClr val="FF00FF"/>
    <a:srgbClr val="00FFFF"/>
    <a:srgbClr val="FF66FF"/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37" autoAdjust="0"/>
    <p:restoredTop sz="94660"/>
  </p:normalViewPr>
  <p:slideViewPr>
    <p:cSldViewPr>
      <p:cViewPr varScale="1">
        <p:scale>
          <a:sx n="92" d="100"/>
          <a:sy n="92" d="100"/>
        </p:scale>
        <p:origin x="-5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15"/>
      <c:rotY val="2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НДФЛ</c:v>
                </c:pt>
              </c:strCache>
            </c:strRef>
          </c:tx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Лист1!$B$2:$B$5</c:f>
              <c:numCache>
                <c:formatCode>#,##0.00</c:formatCode>
                <c:ptCount val="4"/>
                <c:pt idx="0">
                  <c:v>3853.5</c:v>
                </c:pt>
                <c:pt idx="1">
                  <c:v>4061.6</c:v>
                </c:pt>
                <c:pt idx="2">
                  <c:v>4268.7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Земельный налог </c:v>
                </c:pt>
              </c:strCache>
            </c:strRef>
          </c:tx>
          <c:invertIfNegative val="0"/>
          <c:dLbls>
            <c:dLbl>
              <c:idx val="1"/>
              <c:layout>
                <c:manualLayout>
                  <c:x val="-1.3888888888888888E-2"/>
                  <c:y val="2.214971736828078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1666666666666666E-3"/>
                  <c:y val="-4.4302923155708496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Лист1!$C$2:$C$5</c:f>
              <c:numCache>
                <c:formatCode>#,##0.00</c:formatCode>
                <c:ptCount val="4"/>
                <c:pt idx="0">
                  <c:v>691</c:v>
                </c:pt>
                <c:pt idx="1">
                  <c:v>674</c:v>
                </c:pt>
                <c:pt idx="2">
                  <c:v>693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Единый сельскохозяйственный налог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4.027777777777778E-2"/>
                  <c:y val="-1.77211692622830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9166666666666667E-2"/>
                  <c:y val="8.1221087512530272E-17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838</a:t>
                    </a:r>
                    <a:r>
                      <a:rPr lang="ru-RU" dirty="0" smtClean="0"/>
                      <a:t>,00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4.583333333333333E-2"/>
                  <c:y val="-2.6581928314381914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862,3</a:t>
                    </a:r>
                    <a:r>
                      <a:rPr lang="ru-RU" dirty="0" smtClean="0"/>
                      <a:t>0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Лист1!$A$2:$A$5</c:f>
              <c:numCache>
                <c:formatCode>General</c:formatCode>
                <c:ptCount val="4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  <c:pt idx="0">
                  <c:v>826.44</c:v>
                </c:pt>
                <c:pt idx="1">
                  <c:v>838</c:v>
                </c:pt>
                <c:pt idx="2">
                  <c:v>862.3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134026752"/>
        <c:axId val="134028288"/>
        <c:axId val="0"/>
      </c:bar3DChart>
      <c:catAx>
        <c:axId val="1340267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34028288"/>
        <c:crosses val="autoZero"/>
        <c:auto val="1"/>
        <c:lblAlgn val="ctr"/>
        <c:lblOffset val="100"/>
        <c:noMultiLvlLbl val="0"/>
      </c:catAx>
      <c:valAx>
        <c:axId val="134028288"/>
        <c:scaling>
          <c:orientation val="minMax"/>
        </c:scaling>
        <c:delete val="1"/>
        <c:axPos val="l"/>
        <c:numFmt formatCode="#,##0.00" sourceLinked="1"/>
        <c:majorTickMark val="none"/>
        <c:minorTickMark val="none"/>
        <c:tickLblPos val="nextTo"/>
        <c:crossAx val="1340267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0"/>
      <c:perspective val="30"/>
    </c:view3D>
    <c:floor>
      <c:thickness val="0"/>
    </c:floor>
    <c:sideWall>
      <c:thickness val="0"/>
      <c:spPr>
        <a:noFill/>
        <a:ln w="25400">
          <a:noFill/>
        </a:ln>
      </c:spPr>
    </c:sideWall>
    <c:backWall>
      <c:thickness val="0"/>
      <c:spPr>
        <a:noFill/>
        <a:ln w="25400">
          <a:noFill/>
        </a:ln>
      </c:spPr>
    </c:backWall>
    <c:plotArea>
      <c:layout/>
      <c:bar3D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доходы от сдачи в аренду 
имущества </c:v>
                </c:pt>
              </c:strCache>
            </c:strRef>
          </c:tx>
          <c:spPr>
            <a:solidFill>
              <a:srgbClr val="23CB4F"/>
            </a:solidFill>
            <a:ln w="19050">
              <a:solidFill>
                <a:schemeClr val="tx1"/>
              </a:solidFill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#,##0.00</c:formatCode>
                <c:ptCount val="3"/>
                <c:pt idx="0">
                  <c:v>2237.59</c:v>
                </c:pt>
                <c:pt idx="1">
                  <c:v>2333.81</c:v>
                </c:pt>
                <c:pt idx="2">
                  <c:v>2434.16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доходы от  аренды земли</c:v>
                </c:pt>
              </c:strCache>
            </c:strRef>
          </c:tx>
          <c:spPr>
            <a:solidFill>
              <a:srgbClr val="FFFF00"/>
            </a:solidFill>
            <a:ln w="19050">
              <a:solidFill>
                <a:schemeClr val="tx1"/>
              </a:solidFill>
            </a:ln>
          </c:spPr>
          <c:invertIfNegative val="0"/>
          <c:dLbls>
            <c:dLbl>
              <c:idx val="0"/>
              <c:layout>
                <c:manualLayout>
                  <c:x val="-6.9444444444443938E-3"/>
                  <c:y val="-3.36481587284704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-1.1111111111111112E-2"/>
                  <c:y val="-5.768255782023518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-2.7777777777777779E-3"/>
                  <c:y val="-2.88412789101175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#,##0.00</c:formatCode>
                <c:ptCount val="3"/>
                <c:pt idx="0">
                  <c:v>767.02</c:v>
                </c:pt>
                <c:pt idx="1">
                  <c:v>800</c:v>
                </c:pt>
                <c:pt idx="2">
                  <c:v>834.4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Платежи за пользование природными ресурсами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#,##0.00</c:formatCode>
                <c:ptCount val="3"/>
                <c:pt idx="0">
                  <c:v>6.78</c:v>
                </c:pt>
                <c:pt idx="1">
                  <c:v>7.07</c:v>
                </c:pt>
                <c:pt idx="2">
                  <c:v>7.38</c:v>
                </c:pt>
              </c:numCache>
            </c:numRef>
          </c:val>
        </c:ser>
        <c:ser>
          <c:idx val="3"/>
          <c:order val="3"/>
          <c:tx>
            <c:strRef>
              <c:f>Лист1!$E$1</c:f>
              <c:strCache>
                <c:ptCount val="1"/>
                <c:pt idx="0">
                  <c:v>штрафы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2.7777777777777779E-3"/>
                  <c:y val="3.845503854682345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2.7777777777777779E-3"/>
                  <c:y val="4.326191836517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0"/>
                  <c:y val="4.326191836517638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Лист1!$E$2:$E$4</c:f>
              <c:numCache>
                <c:formatCode>General</c:formatCode>
                <c:ptCount val="3"/>
                <c:pt idx="0">
                  <c:v>15.65</c:v>
                </c:pt>
                <c:pt idx="1">
                  <c:v>16.32</c:v>
                </c:pt>
                <c:pt idx="2">
                  <c:v>17.02</c:v>
                </c:pt>
              </c:numCache>
            </c:numRef>
          </c:val>
        </c:ser>
        <c:ser>
          <c:idx val="4"/>
          <c:order val="4"/>
          <c:tx>
            <c:strRef>
              <c:f>Лист1!$F$1</c:f>
              <c:strCache>
                <c:ptCount val="1"/>
                <c:pt idx="0">
                  <c:v>Прочие поступления от использования имущества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3.6111111111111108E-2"/>
                  <c:y val="-0.12257543536799968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5.9722222222222225E-2"/>
                  <c:y val="-0.12017218470606024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1111111111111109E-2"/>
                  <c:y val="-0.11776874479688379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Лист1!$F$2:$F$4</c:f>
              <c:numCache>
                <c:formatCode>General</c:formatCode>
                <c:ptCount val="3"/>
                <c:pt idx="0">
                  <c:v>95.64</c:v>
                </c:pt>
                <c:pt idx="1">
                  <c:v>99.76</c:v>
                </c:pt>
                <c:pt idx="2">
                  <c:v>104.05</c:v>
                </c:pt>
              </c:numCache>
            </c:numRef>
          </c:val>
        </c:ser>
        <c:ser>
          <c:idx val="5"/>
          <c:order val="5"/>
          <c:tx>
            <c:strRef>
              <c:f>Лист1!$G$1</c:f>
              <c:strCache>
                <c:ptCount val="1"/>
                <c:pt idx="0">
                  <c:v>Прочие неналоговые доходы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805555555555555E-2"/>
                  <c:y val="-3.124471881929405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7.9166666666666663E-2"/>
                  <c:y val="-1.442063945505879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layout>
                <c:manualLayout>
                  <c:x val="6.805555555555555E-2"/>
                  <c:y val="2.4034399091764662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Лист1!$G$2:$G$4</c:f>
              <c:numCache>
                <c:formatCode>0.00</c:formatCode>
                <c:ptCount val="3"/>
                <c:pt idx="0">
                  <c:v>146.02000000000001</c:v>
                </c:pt>
                <c:pt idx="1">
                  <c:v>152.30000000000001</c:v>
                </c:pt>
                <c:pt idx="2">
                  <c:v>158.85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gapDepth val="95"/>
        <c:shape val="box"/>
        <c:axId val="100250752"/>
        <c:axId val="100252288"/>
        <c:axId val="0"/>
      </c:bar3DChart>
      <c:catAx>
        <c:axId val="10025075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100252288"/>
        <c:crosses val="autoZero"/>
        <c:auto val="1"/>
        <c:lblAlgn val="ctr"/>
        <c:lblOffset val="100"/>
        <c:noMultiLvlLbl val="0"/>
      </c:catAx>
      <c:valAx>
        <c:axId val="100252288"/>
        <c:scaling>
          <c:orientation val="minMax"/>
        </c:scaling>
        <c:delete val="1"/>
        <c:axPos val="b"/>
        <c:numFmt formatCode="#,##0.00" sourceLinked="1"/>
        <c:majorTickMark val="out"/>
        <c:minorTickMark val="none"/>
        <c:tickLblPos val="nextTo"/>
        <c:crossAx val="100250752"/>
        <c:crosses val="autoZero"/>
        <c:crossBetween val="between"/>
      </c:valAx>
    </c:plotArea>
    <c:legend>
      <c:legendPos val="r"/>
      <c:legendEntry>
        <c:idx val="2"/>
        <c:delete val="1"/>
      </c:legendEntry>
      <c:layout>
        <c:manualLayout>
          <c:xMode val="edge"/>
          <c:yMode val="edge"/>
          <c:x val="0.67782294400699916"/>
          <c:y val="4.8260505634552607E-2"/>
          <c:w val="0.31920209973753283"/>
          <c:h val="0.7017817438110949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1.9520891808667016E-4"/>
          <c:y val="0.25868390970347815"/>
          <c:w val="0.95634920634920639"/>
          <c:h val="0.598008013828975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Дотация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2331.79</c:v>
                </c:pt>
                <c:pt idx="1">
                  <c:v>2109.0320000000002</c:v>
                </c:pt>
                <c:pt idx="2">
                  <c:v>1750.943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Субвенция по передаваемым полномочиям по административной ответственности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2.6589999999999998</c:v>
                </c:pt>
                <c:pt idx="1">
                  <c:v>2.6589999999999998</c:v>
                </c:pt>
                <c:pt idx="2">
                  <c:v>2.6589999999999998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Субвенция на осуществление первичного воинского учета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6.1562866180487161E-2"/>
                  <c:y val="2.4495735041783684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9915837443638339E-2"/>
                  <c:y val="4.8991470083570065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4.8251976195517063E-2"/>
                  <c:y val="1.46974410250712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600"/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numRef>
              <c:f>Лист1!$A$2:$A$4</c:f>
              <c:numCache>
                <c:formatCode>General</c:formatCode>
                <c:ptCount val="3"/>
                <c:pt idx="0">
                  <c:v>2020</c:v>
                </c:pt>
                <c:pt idx="1">
                  <c:v>2021</c:v>
                </c:pt>
                <c:pt idx="2">
                  <c:v>2022</c:v>
                </c:pt>
              </c:numCache>
            </c:numRef>
          </c:cat>
          <c:val>
            <c:numRef>
              <c:f>Лист1!$D$2:$D$4</c:f>
              <c:numCache>
                <c:formatCode>General</c:formatCode>
                <c:ptCount val="3"/>
                <c:pt idx="0">
                  <c:v>196.876</c:v>
                </c:pt>
                <c:pt idx="1">
                  <c:v>200.26499999999999</c:v>
                </c:pt>
                <c:pt idx="2">
                  <c:v>211.84700000000001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axId val="152264064"/>
        <c:axId val="152269952"/>
      </c:barChart>
      <c:catAx>
        <c:axId val="152264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152269952"/>
        <c:crosses val="autoZero"/>
        <c:auto val="1"/>
        <c:lblAlgn val="ctr"/>
        <c:lblOffset val="100"/>
        <c:noMultiLvlLbl val="0"/>
      </c:catAx>
      <c:valAx>
        <c:axId val="1522699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15226406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11202293036622765"/>
          <c:y val="0"/>
          <c:w val="0.87744967540294261"/>
          <c:h val="0.2832676490778089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73973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10811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83121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49478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64196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01244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21806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9246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128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103783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945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BE2BD8-D098-4748-8292-54CF0FFBC704}" type="datetimeFigureOut">
              <a:rPr lang="ru-RU" smtClean="0"/>
              <a:pPr/>
              <a:t>26.04.2021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6DE4B6-0FAE-484E-82FE-EC191DED48E2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69263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6857999"/>
          </a:xfr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ru-RU" sz="5300" dirty="0" smtClean="0"/>
              <a:t>      </a:t>
            </a: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5300" dirty="0" smtClean="0"/>
              <a:t/>
            </a:r>
            <a:br>
              <a:rPr lang="ru-RU" sz="5300" dirty="0" smtClean="0"/>
            </a:br>
            <a:r>
              <a:rPr lang="ru-RU" sz="4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 </a:t>
            </a:r>
            <a:r>
              <a:rPr lang="ru-RU" sz="4800" b="1" i="1" dirty="0" smtClean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ДЛЯ ГРАЖДАН  </a:t>
            </a:r>
            <a:r>
              <a:rPr lang="ru-RU" sz="5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3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МУНИЦИПАЛЬНОГО ОБРАЗОВАНИЯ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КУЙБЫШЕВСКОЕ    СЕЛЬСКОЕ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ПОСЕЛЕНИЕ БАХЧИСАРАЙСКОГО </a:t>
            </a:r>
            <a:b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i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РАЙОНА РЕСПУБЛИКИ КРЫМ  </a:t>
            </a:r>
            <a: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i="1" dirty="0" smtClean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2021-2022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 descr="панорама Куйбышево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21076" r="276" b="40825"/>
          <a:stretch/>
        </p:blipFill>
        <p:spPr bwMode="auto">
          <a:xfrm>
            <a:off x="899592" y="260648"/>
            <a:ext cx="7409007" cy="190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4" y="116632"/>
            <a:ext cx="8856984" cy="1008112"/>
          </a:xfrm>
          <a:solidFill>
            <a:schemeClr val="accent5">
              <a:lumMod val="60000"/>
              <a:lumOff val="40000"/>
            </a:schemeClr>
          </a:solidFill>
        </p:spPr>
        <p:txBody>
          <a:bodyPr>
            <a:normAutofit fontScale="90000"/>
          </a:bodyPr>
          <a:lstStyle/>
          <a:p>
            <a:pPr marL="0" indent="0" algn="ctr">
              <a:buNone/>
            </a:pP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2000" b="1" dirty="0"/>
              <a:t/>
            </a:r>
            <a:br>
              <a:rPr lang="ru-RU" sz="2000" b="1" dirty="0"/>
            </a:br>
            <a:r>
              <a:rPr lang="ru-RU" sz="2700" b="1" dirty="0" smtClean="0"/>
              <a:t>Расходная </a:t>
            </a:r>
            <a:r>
              <a:rPr lang="ru-RU" sz="2700" b="1" dirty="0" smtClean="0"/>
              <a:t>часть бюджета в разрезе функциональной </a:t>
            </a:r>
            <a:br>
              <a:rPr lang="ru-RU" sz="2700" b="1" dirty="0" smtClean="0"/>
            </a:br>
            <a:r>
              <a:rPr lang="ru-RU" sz="2700" b="1" dirty="0" smtClean="0"/>
              <a:t>структуры расходов          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                                                                                                </a:t>
            </a:r>
            <a:r>
              <a:rPr lang="ru-RU" sz="2400" dirty="0" smtClean="0"/>
              <a:t>                                                                   </a:t>
            </a:r>
            <a:r>
              <a:rPr lang="ru-RU" sz="1800" dirty="0" smtClean="0"/>
              <a:t>тыс.руб.                     </a:t>
            </a:r>
            <a:r>
              <a:rPr lang="ru-RU" sz="2400" dirty="0" smtClean="0"/>
              <a:t/>
            </a:r>
            <a:br>
              <a:rPr lang="ru-RU" sz="2400" dirty="0" smtClean="0"/>
            </a:br>
            <a:r>
              <a:rPr lang="ru-RU" sz="2400" dirty="0" smtClean="0"/>
              <a:t>                                                   </a:t>
            </a:r>
            <a:endParaRPr lang="ru-RU" sz="24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88341725"/>
              </p:ext>
            </p:extLst>
          </p:nvPr>
        </p:nvGraphicFramePr>
        <p:xfrm>
          <a:off x="107504" y="980313"/>
          <a:ext cx="8856984" cy="590507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96344"/>
                <a:gridCol w="1296144"/>
                <a:gridCol w="720080"/>
                <a:gridCol w="1152128"/>
                <a:gridCol w="720080"/>
                <a:gridCol w="1152128"/>
                <a:gridCol w="720080"/>
              </a:tblGrid>
              <a:tr h="288032"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2020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2021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2022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%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</a:tr>
              <a:tr h="570344"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Общегосударственные </a:t>
                      </a:r>
                    </a:p>
                    <a:p>
                      <a:r>
                        <a:rPr lang="ru-RU" dirty="0" smtClean="0"/>
                        <a:t>вопросы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4981,048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19,2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4881,23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43,25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4881,947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42,94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2312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оборона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196,876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0,76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200,265</a:t>
                      </a:r>
                      <a:endParaRPr lang="ru-RU" sz="1700" dirty="0" smtClean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1,77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211,847</a:t>
                      </a:r>
                      <a:endParaRPr lang="ru-RU" sz="1700" dirty="0" smtClean="0"/>
                    </a:p>
                    <a:p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1,86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80080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безопасность и правоохранительная деятельность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100,00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0,39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0,89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100,00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0,88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89258">
                <a:tc>
                  <a:txBody>
                    <a:bodyPr/>
                    <a:lstStyle/>
                    <a:p>
                      <a:r>
                        <a:rPr lang="ru-RU" dirty="0" smtClean="0"/>
                        <a:t>Национальная экономика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3,85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350,0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3,10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350,0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3,09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13251">
                <a:tc>
                  <a:txBody>
                    <a:bodyPr/>
                    <a:lstStyle/>
                    <a:p>
                      <a:r>
                        <a:rPr lang="ru-RU" dirty="0" smtClean="0"/>
                        <a:t>Жилищно-коммунальное </a:t>
                      </a:r>
                    </a:p>
                    <a:p>
                      <a:r>
                        <a:rPr lang="ru-RU" dirty="0" smtClean="0"/>
                        <a:t>хозяйство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18078,39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69,65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3878,612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34,36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3667,965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32,26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2790">
                <a:tc>
                  <a:txBody>
                    <a:bodyPr/>
                    <a:lstStyle/>
                    <a:p>
                      <a:r>
                        <a:rPr lang="ru-RU" dirty="0" smtClean="0"/>
                        <a:t>Культура и </a:t>
                      </a:r>
                      <a:r>
                        <a:rPr lang="ru-RU" dirty="0" smtClean="0"/>
                        <a:t>кинематография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100,00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0,38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0,89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100,00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0,88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40063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Физическая</a:t>
                      </a:r>
                      <a:r>
                        <a:rPr lang="ru-RU" sz="1800" baseline="0" dirty="0" smtClean="0"/>
                        <a:t> культура и спорт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1500,00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5,77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1500,0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13,29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1500,0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13,19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14775">
                <a:tc>
                  <a:txBody>
                    <a:bodyPr/>
                    <a:lstStyle/>
                    <a:p>
                      <a:r>
                        <a:rPr lang="ru-RU" sz="1800" dirty="0" smtClean="0"/>
                        <a:t>Условно утвержденные расходы</a:t>
                      </a:r>
                      <a:endParaRPr lang="ru-RU" sz="18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277,107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2,46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557,75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4,91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78529">
                <a:tc>
                  <a:txBody>
                    <a:bodyPr/>
                    <a:lstStyle/>
                    <a:p>
                      <a:r>
                        <a:rPr lang="ru-RU" sz="2400" dirty="0" smtClean="0"/>
                        <a:t>Всего расходов бюджета </a:t>
                      </a:r>
                      <a:endParaRPr lang="ru-RU" sz="24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A8F0BB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25956,315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11287,216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11369,509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700" dirty="0" smtClean="0"/>
                        <a:t>100%</a:t>
                      </a:r>
                      <a:endParaRPr lang="ru-RU" sz="17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9144000" cy="83099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/>
              <a:t>Распределение расходов бюджета на реализацию муниципальных </a:t>
            </a:r>
            <a:r>
              <a:rPr lang="ru-RU" sz="2400" b="1" dirty="0" smtClean="0"/>
              <a:t>программ </a:t>
            </a:r>
            <a:endParaRPr lang="ru-RU" sz="2400" b="1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22261"/>
              </p:ext>
            </p:extLst>
          </p:nvPr>
        </p:nvGraphicFramePr>
        <p:xfrm>
          <a:off x="-1" y="852030"/>
          <a:ext cx="9144001" cy="6024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51673"/>
                <a:gridCol w="1769516"/>
                <a:gridCol w="1511405"/>
                <a:gridCol w="1511407"/>
              </a:tblGrid>
              <a:tr h="500066">
                <a:tc rowSpan="2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Наименование муниципальных программ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</a:rPr>
                        <a:t>Объем средств, тыс. руб. </a:t>
                      </a:r>
                      <a:endParaRPr lang="ru-RU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204696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2020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2021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2022</a:t>
                      </a:r>
                      <a:endParaRPr lang="ru-RU" sz="1600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733512">
                <a:tc>
                  <a:txBody>
                    <a:bodyPr/>
                    <a:lstStyle/>
                    <a:p>
                      <a:r>
                        <a:rPr lang="ru-RU" sz="1400" b="1" baseline="0" dirty="0" smtClean="0"/>
                        <a:t>«Совершенствование и развитие местного самоуправления в Куйбышевском сельском поселения» 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4366,714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4464,738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4465,453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29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«Обеспечение </a:t>
                      </a:r>
                      <a:r>
                        <a:rPr lang="ru-RU" sz="1400" b="1" dirty="0" smtClean="0"/>
                        <a:t>первичных мер пожарной безопасности на территории Куйбышевского сельского поселения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261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«Благоустройство Куйбышевского сельского поселения»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2812,076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3875,455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3664,808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08591">
                <a:tc>
                  <a:txBody>
                    <a:bodyPr/>
                    <a:lstStyle/>
                    <a:p>
                      <a:r>
                        <a:rPr lang="ru-RU" b="1" dirty="0" smtClean="0"/>
                        <a:t> «</a:t>
                      </a:r>
                      <a:r>
                        <a:rPr lang="ru-RU" sz="1400" b="1" dirty="0" smtClean="0"/>
                        <a:t>Культурное развитие Куйбышевского сельского поселения» 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baseline="0" dirty="0" smtClean="0"/>
                        <a:t>100,00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29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«Управление муниципальным имуществом Куйбышевского сельского поселения»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550,00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29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«</a:t>
                      </a:r>
                      <a:r>
                        <a:rPr lang="ru-RU" sz="1400" b="1" dirty="0" smtClean="0"/>
                        <a:t>Развитие физической</a:t>
                      </a:r>
                      <a:r>
                        <a:rPr lang="ru-RU" sz="1400" b="1" baseline="0" dirty="0" smtClean="0"/>
                        <a:t> культуры и спорта в Куйбышевском сельском поселении»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1500,00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296">
                <a:tc>
                  <a:txBody>
                    <a:bodyPr/>
                    <a:lstStyle/>
                    <a:p>
                      <a:r>
                        <a:rPr lang="ru-RU" sz="1400" b="1" dirty="0" smtClean="0"/>
                        <a:t>«Формирование современной городской среды Куйбышевского сельского поселения»</a:t>
                      </a:r>
                      <a:endParaRPr lang="ru-RU" sz="14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15263,158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49296">
                <a:tc>
                  <a:txBody>
                    <a:bodyPr/>
                    <a:lstStyle/>
                    <a:p>
                      <a:r>
                        <a:rPr lang="ru-RU" sz="1600" b="1" dirty="0" smtClean="0"/>
                        <a:t>Итого </a:t>
                      </a:r>
                      <a:endParaRPr lang="ru-RU" sz="1600" b="1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25541,948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10590,193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10380,261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42844" y="142852"/>
            <a:ext cx="8643998" cy="32316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Способы участия граждан в общественном </a:t>
            </a:r>
          </a:p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обсуждении проекта </a:t>
            </a:r>
          </a:p>
          <a:p>
            <a:pPr algn="ctr"/>
            <a:endParaRPr lang="ru-RU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бюджета Куйбышевского сельского поселения Бахчисарайского района Республики Крым на очередной финансовый год и плановый период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выносится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 публичные слушания в сроки, определенные бюджетным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законодательством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642910" y="5035426"/>
            <a:ext cx="785818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4400" dirty="0" smtClean="0"/>
              <a:t>Спасибо за внимание !!! </a:t>
            </a:r>
            <a:endParaRPr lang="ru-RU" sz="4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986396"/>
          </a:xfrm>
        </p:spPr>
        <p:txBody>
          <a:bodyPr/>
          <a:lstStyle/>
          <a:p>
            <a:r>
              <a:rPr lang="ru-RU" b="1" dirty="0" smtClean="0"/>
              <a:t>      СТРУКТУРА БЮДЖЕТА</a:t>
            </a:r>
            <a:endParaRPr lang="ru-RU" b="1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00034" y="1500174"/>
            <a:ext cx="3143272" cy="1571636"/>
          </a:xfrm>
          <a:prstGeom prst="round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ДОХОДЫ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214942" y="1571612"/>
            <a:ext cx="3143272" cy="1571636"/>
          </a:xfrm>
          <a:prstGeom prst="roundRect">
            <a:avLst/>
          </a:prstGeom>
          <a:solidFill>
            <a:srgbClr val="92D050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</a:p>
          <a:p>
            <a:pPr algn="ctr"/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85720" y="3786190"/>
            <a:ext cx="3998248" cy="2714644"/>
          </a:xfrm>
          <a:prstGeom prst="roundRect">
            <a:avLst/>
          </a:prstGeom>
          <a:solidFill>
            <a:srgbClr val="EEFAB4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Поступающие в бюджет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безвозмездные денежные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средства. Доходы бюджета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делятся на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три части: 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налоговые,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неналоговые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безвозмездные поступления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4929190" y="3857628"/>
            <a:ext cx="3786214" cy="2643206"/>
          </a:xfrm>
          <a:prstGeom prst="roundRect">
            <a:avLst/>
          </a:prstGeom>
          <a:solidFill>
            <a:srgbClr val="EEFAB4"/>
          </a:solidFill>
          <a:ln>
            <a:solidFill>
              <a:srgbClr val="05B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 денежные средства,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направленные на финансовое </a:t>
            </a:r>
          </a:p>
          <a:p>
            <a:pPr algn="ctr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обеспечение задач и функций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местного 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самоуправления </a:t>
            </a:r>
            <a:endParaRPr lang="ru-RU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трелка вниз 2"/>
          <p:cNvSpPr/>
          <p:nvPr/>
        </p:nvSpPr>
        <p:spPr>
          <a:xfrm>
            <a:off x="6620339" y="3212976"/>
            <a:ext cx="484632" cy="64465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Стрелка вниз 3"/>
          <p:cNvSpPr/>
          <p:nvPr/>
        </p:nvSpPr>
        <p:spPr>
          <a:xfrm>
            <a:off x="1979712" y="3138055"/>
            <a:ext cx="484632" cy="64807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/>
          <a:lstStyle/>
          <a:p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БЮДЖЕТНЫЙ ПРОЦЕСС 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42844" y="928670"/>
            <a:ext cx="9144000" cy="592933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Представляет собой деятельность органов местного самоуправления по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составлению и рассмотрению проекта бюджета, утверждению и исполнению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бюджета, внешней проверке, рассмотрению и составлению отчета об </a:t>
            </a:r>
          </a:p>
          <a:p>
            <a:pPr algn="ctr"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исполнении бюджета и его утверждению </a:t>
            </a:r>
          </a:p>
          <a:p>
            <a:pPr algn="ctr"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42844" y="2632836"/>
            <a:ext cx="8858312" cy="58185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ЭТАПЫ БЮДЖЕТНОГО ПРОЦЕССА 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0" y="3643314"/>
            <a:ext cx="1571604" cy="17859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Разработка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проекта </a:t>
            </a:r>
          </a:p>
          <a:p>
            <a:pPr algn="ctr"/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бюджета </a:t>
            </a:r>
            <a:endParaRPr lang="ru-RU" sz="15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1310097" y="4083876"/>
            <a:ext cx="1928826" cy="17859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500" dirty="0" smtClean="0"/>
              <a:t>2. </a:t>
            </a:r>
          </a:p>
          <a:p>
            <a:pPr algn="ctr"/>
            <a:r>
              <a:rPr lang="ru-RU" sz="1400" dirty="0" smtClean="0"/>
              <a:t>Рассмотрение</a:t>
            </a:r>
            <a:r>
              <a:rPr lang="ru-RU" sz="1500" dirty="0" smtClean="0"/>
              <a:t> </a:t>
            </a:r>
          </a:p>
          <a:p>
            <a:pPr algn="ctr"/>
            <a:r>
              <a:rPr lang="ru-RU" sz="1500" dirty="0" smtClean="0"/>
              <a:t>проекта </a:t>
            </a:r>
          </a:p>
          <a:p>
            <a:pPr algn="ctr"/>
            <a:r>
              <a:rPr lang="ru-RU" sz="1500" dirty="0" smtClean="0"/>
              <a:t>бюджета</a:t>
            </a:r>
            <a:endParaRPr lang="ru-RU" sz="1500" dirty="0"/>
          </a:p>
        </p:txBody>
      </p:sp>
      <p:sp>
        <p:nvSpPr>
          <p:cNvPr id="12" name="Овал 11"/>
          <p:cNvSpPr/>
          <p:nvPr/>
        </p:nvSpPr>
        <p:spPr>
          <a:xfrm>
            <a:off x="7215174" y="3714752"/>
            <a:ext cx="1928826" cy="1928850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6. Рассмотрение </a:t>
            </a:r>
          </a:p>
          <a:p>
            <a:pPr algn="ctr"/>
            <a:r>
              <a:rPr lang="ru-RU" sz="1400" dirty="0" smtClean="0"/>
              <a:t>и утверждение </a:t>
            </a:r>
          </a:p>
          <a:p>
            <a:pPr algn="ctr"/>
            <a:r>
              <a:rPr lang="ru-RU" sz="1400" dirty="0" smtClean="0"/>
              <a:t>отчета об </a:t>
            </a:r>
          </a:p>
          <a:p>
            <a:pPr algn="ctr"/>
            <a:r>
              <a:rPr lang="ru-RU" sz="1400" dirty="0" smtClean="0"/>
              <a:t>исполнении </a:t>
            </a:r>
          </a:p>
          <a:p>
            <a:pPr algn="ctr"/>
            <a:r>
              <a:rPr lang="ru-RU" sz="1400" dirty="0" smtClean="0"/>
              <a:t>бюджета </a:t>
            </a:r>
            <a:endParaRPr lang="ru-RU" sz="1400" dirty="0"/>
          </a:p>
        </p:txBody>
      </p:sp>
      <p:sp>
        <p:nvSpPr>
          <p:cNvPr id="13" name="Овал 12"/>
          <p:cNvSpPr/>
          <p:nvPr/>
        </p:nvSpPr>
        <p:spPr>
          <a:xfrm>
            <a:off x="3000364" y="3705231"/>
            <a:ext cx="1714512" cy="1928826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3. </a:t>
            </a:r>
            <a:r>
              <a:rPr lang="ru-RU" sz="1400" dirty="0" smtClean="0"/>
              <a:t>Публичные </a:t>
            </a:r>
          </a:p>
          <a:p>
            <a:pPr algn="ctr"/>
            <a:r>
              <a:rPr lang="ru-RU" sz="1600" dirty="0" smtClean="0"/>
              <a:t>слушания </a:t>
            </a:r>
            <a:endParaRPr lang="ru-RU" sz="1600" dirty="0"/>
          </a:p>
        </p:txBody>
      </p:sp>
      <p:sp>
        <p:nvSpPr>
          <p:cNvPr id="14" name="Овал 13"/>
          <p:cNvSpPr/>
          <p:nvPr/>
        </p:nvSpPr>
        <p:spPr>
          <a:xfrm>
            <a:off x="4286248" y="4000504"/>
            <a:ext cx="1785950" cy="1643074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 smtClean="0"/>
              <a:t>4. </a:t>
            </a:r>
          </a:p>
          <a:p>
            <a:pPr algn="ctr"/>
            <a:r>
              <a:rPr lang="ru-RU" sz="1200" dirty="0" smtClean="0"/>
              <a:t>Утверждение</a:t>
            </a:r>
            <a:r>
              <a:rPr lang="ru-RU" sz="1400" dirty="0" smtClean="0"/>
              <a:t> </a:t>
            </a:r>
          </a:p>
          <a:p>
            <a:pPr algn="ctr"/>
            <a:r>
              <a:rPr lang="ru-RU" sz="1200" dirty="0" smtClean="0"/>
              <a:t>проекта </a:t>
            </a:r>
          </a:p>
          <a:p>
            <a:pPr algn="ctr"/>
            <a:r>
              <a:rPr lang="ru-RU" sz="1200" dirty="0" smtClean="0"/>
              <a:t>бюджета </a:t>
            </a:r>
            <a:endParaRPr lang="ru-RU" sz="1200" dirty="0"/>
          </a:p>
        </p:txBody>
      </p:sp>
      <p:sp>
        <p:nvSpPr>
          <p:cNvPr id="15" name="Овал 14"/>
          <p:cNvSpPr/>
          <p:nvPr/>
        </p:nvSpPr>
        <p:spPr>
          <a:xfrm>
            <a:off x="5715008" y="3857628"/>
            <a:ext cx="1785950" cy="1857388"/>
          </a:xfrm>
          <a:prstGeom prst="ellips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 smtClean="0"/>
              <a:t>5. </a:t>
            </a:r>
            <a:r>
              <a:rPr lang="ru-RU" sz="1400" dirty="0" smtClean="0"/>
              <a:t>Исполнение </a:t>
            </a:r>
          </a:p>
          <a:p>
            <a:pPr algn="ctr"/>
            <a:r>
              <a:rPr lang="ru-RU" sz="1400" dirty="0" smtClean="0"/>
              <a:t>бюджета </a:t>
            </a:r>
            <a:endParaRPr lang="ru-RU" sz="14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642910" y="3357562"/>
            <a:ext cx="778674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единительная линия 20"/>
          <p:cNvCxnSpPr/>
          <p:nvPr/>
        </p:nvCxnSpPr>
        <p:spPr>
          <a:xfrm rot="5400000">
            <a:off x="500828" y="3499644"/>
            <a:ext cx="285752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единительная линия 21"/>
          <p:cNvCxnSpPr>
            <a:endCxn id="11" idx="0"/>
          </p:cNvCxnSpPr>
          <p:nvPr/>
        </p:nvCxnSpPr>
        <p:spPr>
          <a:xfrm rot="16200000" flipH="1">
            <a:off x="1900254" y="3709620"/>
            <a:ext cx="714380" cy="34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единительная линия 23"/>
          <p:cNvCxnSpPr/>
          <p:nvPr/>
        </p:nvCxnSpPr>
        <p:spPr>
          <a:xfrm rot="5400000">
            <a:off x="3107521" y="3607596"/>
            <a:ext cx="500067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единительная линия 24"/>
          <p:cNvCxnSpPr>
            <a:endCxn id="14" idx="0"/>
          </p:cNvCxnSpPr>
          <p:nvPr/>
        </p:nvCxnSpPr>
        <p:spPr>
          <a:xfrm rot="16200000" flipH="1">
            <a:off x="4875611" y="3696892"/>
            <a:ext cx="571504" cy="35719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единительная линия 29"/>
          <p:cNvCxnSpPr/>
          <p:nvPr/>
        </p:nvCxnSpPr>
        <p:spPr>
          <a:xfrm rot="5400000">
            <a:off x="6261110" y="3597279"/>
            <a:ext cx="490544" cy="1111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единительная линия 31"/>
          <p:cNvCxnSpPr/>
          <p:nvPr/>
        </p:nvCxnSpPr>
        <p:spPr>
          <a:xfrm rot="16200000" flipH="1">
            <a:off x="8285982" y="3501233"/>
            <a:ext cx="347668" cy="6032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Прямоугольник 33"/>
          <p:cNvSpPr/>
          <p:nvPr/>
        </p:nvSpPr>
        <p:spPr>
          <a:xfrm>
            <a:off x="1500166" y="6143644"/>
            <a:ext cx="2357454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Бюджетный период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5" name="Прямоугольник 34"/>
          <p:cNvSpPr/>
          <p:nvPr/>
        </p:nvSpPr>
        <p:spPr>
          <a:xfrm>
            <a:off x="6357950" y="6000768"/>
            <a:ext cx="2357454" cy="35719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Бюджетный год</a:t>
            </a:r>
            <a:endParaRPr lang="ru-RU" dirty="0">
              <a:solidFill>
                <a:schemeClr val="tx1"/>
              </a:solidFill>
            </a:endParaRPr>
          </a:p>
        </p:txBody>
      </p:sp>
      <p:cxnSp>
        <p:nvCxnSpPr>
          <p:cNvPr id="36" name="Прямая соединительная линия 35"/>
          <p:cNvCxnSpPr/>
          <p:nvPr/>
        </p:nvCxnSpPr>
        <p:spPr>
          <a:xfrm>
            <a:off x="6215074" y="5857892"/>
            <a:ext cx="250033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Прямая со стрелкой 39"/>
          <p:cNvCxnSpPr/>
          <p:nvPr/>
        </p:nvCxnSpPr>
        <p:spPr>
          <a:xfrm rot="5400000" flipH="1" flipV="1">
            <a:off x="6072992" y="57142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Прямая со стрелкой 40"/>
          <p:cNvCxnSpPr/>
          <p:nvPr/>
        </p:nvCxnSpPr>
        <p:spPr>
          <a:xfrm rot="5400000" flipH="1" flipV="1">
            <a:off x="8573322" y="571422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единительная линия 41"/>
          <p:cNvCxnSpPr/>
          <p:nvPr/>
        </p:nvCxnSpPr>
        <p:spPr>
          <a:xfrm flipV="1">
            <a:off x="357158" y="6572272"/>
            <a:ext cx="8501122" cy="7143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/>
          <p:cNvCxnSpPr/>
          <p:nvPr/>
        </p:nvCxnSpPr>
        <p:spPr>
          <a:xfrm rot="5400000" flipH="1" flipV="1">
            <a:off x="0" y="6858000"/>
            <a:ext cx="158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Прямая со стрелкой 45"/>
          <p:cNvCxnSpPr/>
          <p:nvPr/>
        </p:nvCxnSpPr>
        <p:spPr>
          <a:xfrm rot="5400000" flipH="1" flipV="1">
            <a:off x="8716198" y="6428602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4"/>
          <p:cNvSpPr/>
          <p:nvPr/>
        </p:nvSpPr>
        <p:spPr>
          <a:xfrm>
            <a:off x="357158" y="214290"/>
            <a:ext cx="8572560" cy="1000132"/>
          </a:xfrm>
          <a:prstGeom prst="roundRect">
            <a:avLst/>
          </a:prstGeom>
          <a:solidFill>
            <a:schemeClr val="tx2">
              <a:lumMod val="40000"/>
              <a:lumOff val="60000"/>
            </a:schemeClr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 чем основывается проект бюджета Куйбышевского сельского </a:t>
            </a:r>
          </a:p>
          <a:p>
            <a:pPr algn="ctr"/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поселения Бахчисарайского района Республики Крым 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357158" y="1357298"/>
            <a:ext cx="8463314" cy="1428760"/>
          </a:xfrm>
          <a:prstGeom prst="roundRect">
            <a:avLst/>
          </a:prstGeom>
          <a:solidFill>
            <a:srgbClr val="D8BEEC"/>
          </a:solidFill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>
            <a:normAutofit fontScale="92500" lnSpcReduction="10000"/>
          </a:bodyPr>
          <a:lstStyle/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Проект бюджета Куйбышевского сельского поселения Бахчисарайского района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Крым составляется  и утверждается на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2020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 и плановый период </a:t>
            </a:r>
          </a:p>
          <a:p>
            <a:pPr>
              <a:buNone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2021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2022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годов</a:t>
            </a:r>
            <a:endParaRPr lang="ru-RU" sz="20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785786" y="2928934"/>
            <a:ext cx="7858180" cy="785818"/>
          </a:xfrm>
          <a:prstGeom prst="round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Составление проекта местного бюджета основывается на: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0" y="4286256"/>
            <a:ext cx="1928826" cy="2286016"/>
          </a:xfrm>
          <a:prstGeom prst="roundRect">
            <a:avLst/>
          </a:prstGeom>
          <a:solidFill>
            <a:srgbClr val="8229E3">
              <a:alpha val="2902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Послании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Президента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Российской </a:t>
            </a:r>
          </a:p>
          <a:p>
            <a:pPr algn="ctr"/>
            <a:r>
              <a:rPr lang="ru-RU" dirty="0" smtClean="0">
                <a:solidFill>
                  <a:schemeClr val="tx1"/>
                </a:solidFill>
              </a:rPr>
              <a:t>Федерации 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2000232" y="4286256"/>
            <a:ext cx="2714644" cy="2357454"/>
          </a:xfrm>
          <a:prstGeom prst="roundRect">
            <a:avLst/>
          </a:prstGeom>
          <a:solidFill>
            <a:srgbClr val="9231DB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Основных направлениях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бюджетной и налоговой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политики Куйбышевского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сельского поселения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Бахчисарайского района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Республики Крым </a:t>
            </a:r>
            <a:endParaRPr lang="ru-RU" sz="1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4786314" y="4286256"/>
            <a:ext cx="2214578" cy="2428892"/>
          </a:xfrm>
          <a:prstGeom prst="roundRect">
            <a:avLst/>
          </a:prstGeom>
          <a:solidFill>
            <a:srgbClr val="8F29E3">
              <a:alpha val="38824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Прогнозе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социально-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экономического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развития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Куйбышевского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сельского поселения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Бахчисарайского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района  Республики </a:t>
            </a:r>
          </a:p>
          <a:p>
            <a:pPr algn="ctr"/>
            <a:r>
              <a:rPr lang="ru-RU" sz="1400" dirty="0" smtClean="0">
                <a:solidFill>
                  <a:schemeClr val="tx1"/>
                </a:solidFill>
              </a:rPr>
              <a:t>Крым </a:t>
            </a:r>
            <a:endParaRPr lang="ru-RU" sz="1400" dirty="0">
              <a:solidFill>
                <a:schemeClr val="tx1"/>
              </a:solidFill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7000892" y="4286256"/>
            <a:ext cx="2143108" cy="2357454"/>
          </a:xfrm>
          <a:prstGeom prst="roundRect">
            <a:avLst/>
          </a:prstGeom>
          <a:solidFill>
            <a:srgbClr val="901EEE">
              <a:alpha val="32941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Муниципальных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программах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Куйбышевского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сельского поселения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Бахчисарайского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района  Республики </a:t>
            </a:r>
          </a:p>
          <a:p>
            <a:pPr algn="ctr"/>
            <a:r>
              <a:rPr lang="ru-RU" sz="1600" dirty="0" smtClean="0">
                <a:solidFill>
                  <a:schemeClr val="tx1"/>
                </a:solidFill>
              </a:rPr>
              <a:t>Крым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12" name="Стрелка вниз 11"/>
          <p:cNvSpPr/>
          <p:nvPr/>
        </p:nvSpPr>
        <p:spPr>
          <a:xfrm>
            <a:off x="785786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Стрелка вниз 12"/>
          <p:cNvSpPr/>
          <p:nvPr/>
        </p:nvSpPr>
        <p:spPr>
          <a:xfrm>
            <a:off x="3071802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низ 13"/>
          <p:cNvSpPr/>
          <p:nvPr/>
        </p:nvSpPr>
        <p:spPr>
          <a:xfrm>
            <a:off x="5715008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низ 14"/>
          <p:cNvSpPr/>
          <p:nvPr/>
        </p:nvSpPr>
        <p:spPr>
          <a:xfrm>
            <a:off x="7715272" y="3786190"/>
            <a:ext cx="357190" cy="500066"/>
          </a:xfrm>
          <a:prstGeom prst="down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85884"/>
          </a:xfrm>
          <a:solidFill>
            <a:srgbClr val="A8F0BB"/>
          </a:solidFill>
        </p:spPr>
        <p:txBody>
          <a:bodyPr>
            <a:normAutofit fontScale="90000"/>
          </a:bodyPr>
          <a:lstStyle/>
          <a:p>
            <a:pPr algn="ctr"/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2200" dirty="0" smtClean="0"/>
              <a:t/>
            </a:r>
            <a:br>
              <a:rPr lang="ru-RU" sz="2200" dirty="0" smtClean="0"/>
            </a:b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</a:t>
            </a:r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ХАРАКТЕРИСТИКИ БЮДЖЕТА </a:t>
            </a: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dirty="0" smtClean="0"/>
              <a:t>                                                                                       </a:t>
            </a:r>
            <a:br>
              <a:rPr lang="ru-RU" sz="2200" dirty="0" smtClean="0"/>
            </a:br>
            <a:r>
              <a:rPr lang="ru-RU" sz="2200" dirty="0" smtClean="0"/>
              <a:t>                                                                                             тыс.руб. </a:t>
            </a:r>
            <a:endParaRPr lang="ru-RU" sz="2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57158" y="1571612"/>
            <a:ext cx="3143272" cy="1500198"/>
          </a:xfrm>
          <a:prstGeom prst="rect">
            <a:avLst/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2020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29190" y="5143512"/>
            <a:ext cx="3714776" cy="150019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•Доходы </a:t>
            </a:r>
            <a:r>
              <a:rPr lang="ru-RU" sz="2400" dirty="0" smtClean="0">
                <a:solidFill>
                  <a:schemeClr val="tx1"/>
                </a:solidFill>
              </a:rPr>
              <a:t>–11 369,509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</a:t>
            </a:r>
            <a:r>
              <a:rPr lang="ru-RU" sz="2400" dirty="0" smtClean="0">
                <a:solidFill>
                  <a:schemeClr val="tx1"/>
                </a:solidFill>
              </a:rPr>
              <a:t>Расходы -</a:t>
            </a:r>
            <a:r>
              <a:rPr lang="ru-RU" sz="2400" dirty="0">
                <a:solidFill>
                  <a:prstClr val="black"/>
                </a:solidFill>
              </a:rPr>
              <a:t> 11 369,509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4929190" y="3357562"/>
            <a:ext cx="3714776" cy="142876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•Доходы </a:t>
            </a:r>
            <a:r>
              <a:rPr lang="ru-RU" sz="2400" dirty="0" smtClean="0">
                <a:solidFill>
                  <a:schemeClr val="tx1"/>
                </a:solidFill>
              </a:rPr>
              <a:t>-11 287,216</a:t>
            </a:r>
            <a:endParaRPr lang="ru-RU" sz="2400" dirty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</a:t>
            </a:r>
            <a:r>
              <a:rPr lang="ru-RU" sz="2400" dirty="0" smtClean="0">
                <a:solidFill>
                  <a:schemeClr val="tx1"/>
                </a:solidFill>
              </a:rPr>
              <a:t>Расходы-</a:t>
            </a:r>
            <a:r>
              <a:rPr lang="ru-RU" sz="2400" dirty="0">
                <a:solidFill>
                  <a:prstClr val="black"/>
                </a:solidFill>
              </a:rPr>
              <a:t> 11 287,216 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29190" y="1772816"/>
            <a:ext cx="3714776" cy="1298994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•Доходы </a:t>
            </a:r>
            <a:r>
              <a:rPr lang="ru-RU" sz="2400" dirty="0" smtClean="0">
                <a:solidFill>
                  <a:schemeClr val="tx1"/>
                </a:solidFill>
              </a:rPr>
              <a:t>-25 956,315</a:t>
            </a:r>
            <a:endParaRPr lang="ru-RU" sz="2400" dirty="0" smtClean="0">
              <a:solidFill>
                <a:schemeClr val="tx1"/>
              </a:solidFill>
            </a:endParaRPr>
          </a:p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•Расходы </a:t>
            </a:r>
            <a:r>
              <a:rPr lang="ru-RU" sz="2400" dirty="0" smtClean="0">
                <a:solidFill>
                  <a:schemeClr val="tx1"/>
                </a:solidFill>
              </a:rPr>
              <a:t>-</a:t>
            </a:r>
            <a:r>
              <a:rPr lang="ru-RU" sz="2400" dirty="0" smtClean="0">
                <a:solidFill>
                  <a:prstClr val="black"/>
                </a:solidFill>
              </a:rPr>
              <a:t>25 </a:t>
            </a:r>
            <a:r>
              <a:rPr lang="ru-RU" sz="2400" dirty="0">
                <a:solidFill>
                  <a:prstClr val="black"/>
                </a:solidFill>
              </a:rPr>
              <a:t>956,315</a:t>
            </a:r>
            <a:endParaRPr lang="ru-RU" sz="2400" dirty="0">
              <a:solidFill>
                <a:schemeClr val="tx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357158" y="3357562"/>
            <a:ext cx="314327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2021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57158" y="5143512"/>
            <a:ext cx="3143272" cy="1500198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dirty="0" smtClean="0">
                <a:solidFill>
                  <a:schemeClr val="tx1"/>
                </a:solidFill>
              </a:rPr>
              <a:t>2022 </a:t>
            </a:r>
            <a:r>
              <a:rPr lang="ru-RU" sz="2800" dirty="0" smtClean="0">
                <a:solidFill>
                  <a:schemeClr val="tx1"/>
                </a:solidFill>
              </a:rPr>
              <a:t>год</a:t>
            </a:r>
            <a:endParaRPr lang="ru-RU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28670"/>
          </a:xfrm>
          <a:solidFill>
            <a:srgbClr val="CCFFFF"/>
          </a:solidFill>
        </p:spPr>
        <p:txBody>
          <a:bodyPr>
            <a:normAutofit/>
          </a:bodyPr>
          <a:lstStyle/>
          <a:p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ДОХОДОВ  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НА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</a:t>
            </a:r>
            <a:b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ПЛАНОВЫЙ ПЕРИОД </a:t>
            </a:r>
            <a:r>
              <a:rPr lang="ru-RU" sz="24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2021-2022ГОДОВ</a:t>
            </a:r>
            <a:endParaRPr lang="ru-RU" sz="24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21235075"/>
              </p:ext>
            </p:extLst>
          </p:nvPr>
        </p:nvGraphicFramePr>
        <p:xfrm>
          <a:off x="0" y="857234"/>
          <a:ext cx="9144000" cy="714812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4876"/>
                <a:gridCol w="1571636"/>
                <a:gridCol w="1500198"/>
                <a:gridCol w="1357290"/>
              </a:tblGrid>
              <a:tr h="327051">
                <a:tc rowSpan="2"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Наименование доходов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r>
                        <a:rPr lang="ru-RU" dirty="0" smtClean="0">
                          <a:solidFill>
                            <a:schemeClr val="tx1"/>
                          </a:solidFill>
                        </a:rPr>
                        <a:t>Сумма, тыс.руб. </a:t>
                      </a:r>
                      <a:endParaRPr lang="ru-RU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70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2020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2021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/>
                        <a:t>2022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</a:tr>
              <a:tr h="256070"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1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2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3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dirty="0" smtClean="0"/>
                        <a:t>4</a:t>
                      </a:r>
                      <a:endParaRPr lang="ru-RU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72340">
                <a:tc>
                  <a:txBody>
                    <a:bodyPr/>
                    <a:lstStyle/>
                    <a:p>
                      <a:r>
                        <a:rPr lang="ru-RU" dirty="0" smtClean="0"/>
                        <a:t>НАЛОГОВЫЕ И НЕНАЛОГОВЫЕ </a:t>
                      </a:r>
                    </a:p>
                    <a:p>
                      <a:r>
                        <a:rPr lang="ru-RU" dirty="0" smtClean="0"/>
                        <a:t>ДОХОДЫ, в том числе </a:t>
                      </a:r>
                      <a:endParaRPr lang="ru-RU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8 924,99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8 975,26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9 404,06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0350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Налог на доходы физических лиц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4 077,00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3 975,07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4 245,37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294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налог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696,53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275,70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277,64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962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Единый сельскохозяйственный налог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867,76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873,83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880,82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7051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Государственная пошлина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1762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Доходы от использования имущества,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находящегося в государственной </a:t>
                      </a:r>
                    </a:p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муниципальной собственности 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3100,25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3 233,57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3 372,61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716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Денежные взыскания, штрафы</a:t>
                      </a:r>
                      <a:endParaRPr lang="ru-RU" sz="16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15,65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16,32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556638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Платежи за пользование природными ресурсами</a:t>
                      </a:r>
                      <a:endParaRPr lang="ru-RU" sz="16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6,78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7,07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7,38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11446"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anose="02020603050405020304" pitchFamily="18" charset="0"/>
                          <a:ea typeface="Tahoma" panose="020B0604030504040204" pitchFamily="34" charset="0"/>
                          <a:cs typeface="Times New Roman" panose="02020603050405020304" pitchFamily="18" charset="0"/>
                        </a:rPr>
                        <a:t>Прочие неналоговые доходы</a:t>
                      </a:r>
                      <a:endParaRPr lang="ru-RU" sz="1600" dirty="0">
                        <a:latin typeface="Times New Roman" panose="02020603050405020304" pitchFamily="18" charset="0"/>
                        <a:ea typeface="Tahoma" panose="020B060403050404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146,02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152,30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158,85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600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БЕЗВОЗМЕЗДНЫЕ ПОСТУПЛЕНИЯ</a:t>
                      </a:r>
                    </a:p>
                    <a:p>
                      <a:endParaRPr lang="ru-RU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17 031,325</a:t>
                      </a:r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solidFill>
                            <a:schemeClr val="tx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2 311,956</a:t>
                      </a:r>
                      <a:endParaRPr lang="ru-RU" sz="1600" dirty="0" smtClean="0">
                        <a:solidFill>
                          <a:schemeClr val="tx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1 965,449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722239">
                <a:tc>
                  <a:txBody>
                    <a:bodyPr/>
                    <a:lstStyle/>
                    <a:p>
                      <a:r>
                        <a:rPr lang="ru-RU" sz="2800" dirty="0" smtClean="0"/>
                        <a:t>Всего доходов</a:t>
                      </a:r>
                      <a:endParaRPr lang="ru-RU" sz="28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25 956,315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r>
                        <a:rPr lang="ru-RU" sz="16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287,216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600" dirty="0" smtClean="0">
                          <a:latin typeface="Times New Roman" pitchFamily="18" charset="0"/>
                          <a:cs typeface="Times New Roman" pitchFamily="18" charset="0"/>
                        </a:rPr>
                        <a:t>11 369,509</a:t>
                      </a:r>
                      <a:endParaRPr lang="ru-RU" sz="1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endParaRPr lang="ru-RU" sz="1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60000"/>
                        <a:lumOff val="40000"/>
                      </a:scheme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442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НАЛОГОВЫЕ ДОХОДЫ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800" dirty="0" smtClean="0"/>
              <a:t>                                                                               </a:t>
            </a:r>
            <a:br>
              <a:rPr lang="ru-RU" sz="2800" dirty="0" smtClean="0"/>
            </a:br>
            <a:r>
              <a:rPr lang="ru-RU" sz="2800" dirty="0" smtClean="0"/>
              <a:t>                                                                                                                 </a:t>
            </a:r>
            <a:r>
              <a:rPr lang="ru-RU" sz="1600" dirty="0" smtClean="0"/>
              <a:t>ТЫС. РУБ.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423824"/>
              </p:ext>
            </p:extLst>
          </p:nvPr>
        </p:nvGraphicFramePr>
        <p:xfrm>
          <a:off x="0" y="1124744"/>
          <a:ext cx="9144000" cy="5733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114298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Неналоговые доходы  </a:t>
            </a: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                     </a:t>
            </a:r>
            <a:r>
              <a:rPr lang="ru-RU" sz="1600" dirty="0" smtClean="0"/>
              <a:t>тыс.руб.</a:t>
            </a:r>
            <a:endParaRPr lang="ru-RU" sz="16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35979653"/>
              </p:ext>
            </p:extLst>
          </p:nvPr>
        </p:nvGraphicFramePr>
        <p:xfrm>
          <a:off x="10972" y="1268760"/>
          <a:ext cx="9144000" cy="528409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188640"/>
            <a:ext cx="8136904" cy="648072"/>
          </a:xfrm>
          <a:solidFill>
            <a:srgbClr val="CCFFFF"/>
          </a:solidFill>
        </p:spPr>
        <p:txBody>
          <a:bodyPr>
            <a:normAutofit fontScale="90000"/>
          </a:bodyPr>
          <a:lstStyle/>
          <a:p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БЕЗВОЗМЕЗДНЫЕ ПОСТУПЛЕНИЯ (</a:t>
            </a:r>
            <a:r>
              <a:rPr lang="ru-RU" sz="3100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тыс.руб</a:t>
            </a:r>
            <a:r>
              <a:rPr lang="ru-RU" sz="31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1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100" dirty="0" smtClean="0"/>
              <a:t/>
            </a:r>
            <a:br>
              <a:rPr lang="ru-RU" sz="3100" dirty="0" smtClean="0"/>
            </a:br>
            <a:r>
              <a:rPr lang="ru-RU" sz="1200" dirty="0" smtClean="0"/>
              <a:t>  </a:t>
            </a:r>
            <a:r>
              <a:rPr lang="ru-RU" sz="1200" dirty="0" smtClean="0"/>
              <a:t>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ru-RU" sz="1200" dirty="0" smtClean="0"/>
              <a:t/>
            </a:r>
            <a:br>
              <a:rPr lang="ru-RU" sz="1200" dirty="0" smtClean="0"/>
            </a:br>
            <a:r>
              <a:rPr lang="ru-RU" sz="1400" dirty="0" smtClean="0"/>
              <a:t>                                                                                                                                                                                                                                 </a:t>
            </a:r>
            <a:endParaRPr lang="ru-RU" sz="12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81830626"/>
              </p:ext>
            </p:extLst>
          </p:nvPr>
        </p:nvGraphicFramePr>
        <p:xfrm>
          <a:off x="827584" y="908720"/>
          <a:ext cx="7632848" cy="53109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Углы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759</TotalTime>
  <Words>600</Words>
  <Application>Microsoft Office PowerPoint</Application>
  <PresentationFormat>Экран (4:3)</PresentationFormat>
  <Paragraphs>279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        БЮДЖЕТ ДЛЯ ГРАЖДАН   МУНИЦИПАЛЬНОГО ОБРАЗОВАНИЯ       КУЙБЫШЕВСКОЕ    СЕЛЬСКОЕ    ПОСЕЛЕНИЕ БАХЧИСАРАЙСКОГО          РАЙОНА РЕСПУБЛИКИ КРЫМ    на 2020 год и плановый период 2021-2022 годов </vt:lpstr>
      <vt:lpstr>      СТРУКТУРА БЮДЖЕТА</vt:lpstr>
      <vt:lpstr>БЮДЖЕТНЫЙ ПРОЦЕСС </vt:lpstr>
      <vt:lpstr>Презентация PowerPoint</vt:lpstr>
      <vt:lpstr>  ОСНОВНЫЕ ХАРАКТЕРИСТИКИ БЮДЖЕТА                                                                                                                                                                                       тыс.руб. </vt:lpstr>
      <vt:lpstr>СТРУКТУРА ДОХОДОВ   БЮДЖЕТА НА 2020 ГОД И  ПЛАНОВЫЙ ПЕРИОД 2021-2022ГОДОВ</vt:lpstr>
      <vt:lpstr> НАЛОГОВЫЕ ДОХОДЫ                                                                                                                                                                                                   ТЫС. РУБ.</vt:lpstr>
      <vt:lpstr>Неналоговые доходы                                                                                                    тыс.руб.</vt:lpstr>
      <vt:lpstr> БЕЗВОЗМЕЗДНЫЕ ПОСТУПЛЕНИЯ (тыс.руб)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vt:lpstr>
      <vt:lpstr>  Расходная часть бюджета в разрезе функциональной  структуры расходов                                                                                                                                                                               тыс.руб.                                                                         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БЮДЖЕТ ДЛЯ ГРАЖДАН      МУНИЦИПАЛЬНОГО ОБРАЗОВАНИЯ   ПЕСЧАНОВСКОЕ СЕЛЬСКОЕ   ПОСЕЛЕНИЕ БАХЧИСАРАЙСКОГО   РАЙОНА РЕСПУБЛИКИ КРЫМ      на 2019 год и плановый период 2020-2021 годов</dc:title>
  <dc:creator>User</dc:creator>
  <cp:lastModifiedBy>User</cp:lastModifiedBy>
  <cp:revision>73</cp:revision>
  <dcterms:created xsi:type="dcterms:W3CDTF">2018-11-27T08:36:59Z</dcterms:created>
  <dcterms:modified xsi:type="dcterms:W3CDTF">2021-04-26T12:19:42Z</dcterms:modified>
</cp:coreProperties>
</file>