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73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00FF"/>
    <a:srgbClr val="00FFFF"/>
    <a:srgbClr val="FF66FF"/>
    <a:srgbClr val="FFFF99"/>
    <a:srgbClr val="99FFCC"/>
    <a:srgbClr val="6699FF"/>
    <a:srgbClr val="2BA9E1"/>
    <a:srgbClr val="A8F0BB"/>
    <a:srgbClr val="F8E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7" autoAdjust="0"/>
    <p:restoredTop sz="94660"/>
  </p:normalViewPr>
  <p:slideViewPr>
    <p:cSldViewPr>
      <p:cViewPr varScale="1">
        <p:scale>
          <a:sx n="73" d="100"/>
          <a:sy n="73" d="100"/>
        </p:scale>
        <p:origin x="60" y="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2BA9E1"/>
            </a:solidFill>
            <a:ln w="190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3853.5</c:v>
                </c:pt>
                <c:pt idx="1">
                  <c:v>4061.6</c:v>
                </c:pt>
                <c:pt idx="2">
                  <c:v>4268.7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Земельный налог </c:v>
                </c:pt>
              </c:strCache>
            </c:strRef>
          </c:tx>
          <c:spPr>
            <a:solidFill>
              <a:srgbClr val="23CB4F"/>
            </a:solidFill>
            <a:ln w="190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691</c:v>
                </c:pt>
                <c:pt idx="1">
                  <c:v>674</c:v>
                </c:pt>
                <c:pt idx="2">
                  <c:v>693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Единый сельхоз.налог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826.44</c:v>
                </c:pt>
                <c:pt idx="1">
                  <c:v>838</c:v>
                </c:pt>
                <c:pt idx="2">
                  <c:v>862.3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Единый сельхозналог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1217456"/>
        <c:axId val="251217848"/>
      </c:barChart>
      <c:catAx>
        <c:axId val="2512174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51217848"/>
        <c:crosses val="autoZero"/>
        <c:auto val="1"/>
        <c:lblAlgn val="ctr"/>
        <c:lblOffset val="100"/>
        <c:noMultiLvlLbl val="0"/>
      </c:catAx>
      <c:valAx>
        <c:axId val="251217848"/>
        <c:scaling>
          <c:orientation val="minMax"/>
        </c:scaling>
        <c:delete val="1"/>
        <c:axPos val="b"/>
        <c:numFmt formatCode="#,##0.00" sourceLinked="1"/>
        <c:majorTickMark val="out"/>
        <c:minorTickMark val="none"/>
        <c:tickLblPos val="nextTo"/>
        <c:crossAx val="251217456"/>
        <c:crosses val="autoZero"/>
        <c:crossBetween val="between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75798261154855673"/>
          <c:y val="0.47320743881373789"/>
          <c:w val="0.24201738845144358"/>
          <c:h val="0.3433461450274844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сдачи в аренду 
имущества </c:v>
                </c:pt>
              </c:strCache>
            </c:strRef>
          </c:tx>
          <c:spPr>
            <a:solidFill>
              <a:srgbClr val="23CB4F"/>
            </a:solidFill>
            <a:ln w="190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306.2</c:v>
                </c:pt>
                <c:pt idx="1">
                  <c:v>322.7</c:v>
                </c:pt>
                <c:pt idx="2">
                  <c:v>341.1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от  аренды земли</c:v>
                </c:pt>
              </c:strCache>
            </c:strRef>
          </c:tx>
          <c:spPr>
            <a:solidFill>
              <a:srgbClr val="FFFF00"/>
            </a:solidFill>
            <a:ln w="190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735.4</c:v>
                </c:pt>
                <c:pt idx="1">
                  <c:v>789.55</c:v>
                </c:pt>
                <c:pt idx="2">
                  <c:v>832.5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Платежи за пользование природными ресурсами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Лист1!$D$2:$D$4</c:f>
              <c:numCache>
                <c:formatCode>#,##0.00</c:formatCode>
                <c:ptCount val="3"/>
                <c:pt idx="0">
                  <c:v>6.5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штрафы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6.5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Прочие поступления от использования имущества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91.7</c:v>
                </c:pt>
                <c:pt idx="1">
                  <c:v>95.4</c:v>
                </c:pt>
                <c:pt idx="2">
                  <c:v>99.2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140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251218632"/>
        <c:axId val="251219024"/>
        <c:axId val="0"/>
      </c:bar3DChart>
      <c:catAx>
        <c:axId val="251218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51219024"/>
        <c:crosses val="autoZero"/>
        <c:auto val="1"/>
        <c:lblAlgn val="ctr"/>
        <c:lblOffset val="100"/>
        <c:noMultiLvlLbl val="0"/>
      </c:catAx>
      <c:valAx>
        <c:axId val="251219024"/>
        <c:scaling>
          <c:orientation val="minMax"/>
        </c:scaling>
        <c:delete val="1"/>
        <c:axPos val="b"/>
        <c:numFmt formatCode="#,##0.00" sourceLinked="1"/>
        <c:majorTickMark val="out"/>
        <c:minorTickMark val="none"/>
        <c:tickLblPos val="nextTo"/>
        <c:crossAx val="251218632"/>
        <c:crosses val="autoZero"/>
        <c:crossBetween val="between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66948961067366575"/>
          <c:y val="0.33073360701707161"/>
          <c:w val="0.31920209973753283"/>
          <c:h val="0.5383478299870951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520891808667016E-4"/>
          <c:y val="0.25868390970347815"/>
          <c:w val="0.95634920634920639"/>
          <c:h val="0.59800801382897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842.08699999999999</c:v>
                </c:pt>
                <c:pt idx="1">
                  <c:v>949.63400000000001</c:v>
                </c:pt>
                <c:pt idx="2">
                  <c:v>1063.1089999999999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Субвенция по передаваемым полномочиям по админ.ответственности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2.6760000000000002</c:v>
                </c:pt>
                <c:pt idx="1">
                  <c:v>2.6760000000000002</c:v>
                </c:pt>
                <c:pt idx="2">
                  <c:v>2.6760000000000002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Субвенция на осуществление первичного воинского учета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1562866180487161E-2"/>
                  <c:y val="2.44957350417836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9915837443638339E-2"/>
                  <c:y val="4.89914700835700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8251976195517063E-2"/>
                  <c:y val="1.4697441025071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190.828</c:v>
                </c:pt>
                <c:pt idx="1">
                  <c:v>190.828</c:v>
                </c:pt>
                <c:pt idx="2">
                  <c:v>190.828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251219808"/>
        <c:axId val="251220200"/>
      </c:barChart>
      <c:catAx>
        <c:axId val="251219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51220200"/>
        <c:crosses val="autoZero"/>
        <c:auto val="1"/>
        <c:lblAlgn val="ctr"/>
        <c:lblOffset val="100"/>
        <c:noMultiLvlLbl val="0"/>
      </c:catAx>
      <c:valAx>
        <c:axId val="2512202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5121980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7BE2BD8-D098-4748-8292-54CF0FFBC704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E4B6-0FAE-484E-82FE-EC191DED48E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871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2BD8-D098-4748-8292-54CF0FFBC704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E4B6-0FAE-484E-82FE-EC191DED48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417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2BD8-D098-4748-8292-54CF0FFBC704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E4B6-0FAE-484E-82FE-EC191DED48E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788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2BD8-D098-4748-8292-54CF0FFBC704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E4B6-0FAE-484E-82FE-EC191DED48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586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2BD8-D098-4748-8292-54CF0FFBC704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E4B6-0FAE-484E-82FE-EC191DED48E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794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2BD8-D098-4748-8292-54CF0FFBC704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E4B6-0FAE-484E-82FE-EC191DED48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902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2BD8-D098-4748-8292-54CF0FFBC704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E4B6-0FAE-484E-82FE-EC191DED48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438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2BD8-D098-4748-8292-54CF0FFBC704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E4B6-0FAE-484E-82FE-EC191DED48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41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2BD8-D098-4748-8292-54CF0FFBC704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E4B6-0FAE-484E-82FE-EC191DED48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399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2BD8-D098-4748-8292-54CF0FFBC704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E4B6-0FAE-484E-82FE-EC191DED48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936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2BD8-D098-4748-8292-54CF0FFBC704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E4B6-0FAE-484E-82FE-EC191DED48E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359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7BE2BD8-D098-4748-8292-54CF0FFBC704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C6DE4B6-0FAE-484E-82FE-EC191DED48E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437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  <a:blipFill dpi="0" rotWithShape="1">
            <a:blip r:embed="rId3">
              <a:alphaModFix amt="89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/>
            <a:r>
              <a:rPr lang="ru-RU" sz="5300" dirty="0" smtClean="0"/>
              <a:t>      </a:t>
            </a:r>
            <a:r>
              <a:rPr lang="ru-RU" sz="4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  </a:t>
            </a:r>
            <a:r>
              <a:rPr lang="ru-RU" sz="5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  <a:b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КУЙБЫШЕВСКОЕ    СЕЛЬСКОЕ </a:t>
            </a:r>
            <a:b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ПОСЕЛЕНИЕ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БАХЧИСАРАЙСКОГО </a:t>
            </a:r>
            <a:b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РАЙОНА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КРЫМ 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2019 год и плановый период 2020-2021 годов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864096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000" b="1" dirty="0" smtClean="0"/>
              <a:t>Расходная часть бюджета в разрезе функциональной </a:t>
            </a:r>
            <a:br>
              <a:rPr lang="ru-RU" sz="2000" b="1" dirty="0" smtClean="0"/>
            </a:br>
            <a:r>
              <a:rPr lang="ru-RU" sz="2000" b="1" dirty="0" smtClean="0"/>
              <a:t>структуры расходов</a:t>
            </a:r>
            <a:r>
              <a:rPr lang="ru-RU" sz="3100" b="1" dirty="0" smtClean="0"/>
              <a:t>           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>                                                                                                </a:t>
            </a:r>
            <a:r>
              <a:rPr lang="ru-RU" sz="2400" dirty="0" smtClean="0"/>
              <a:t>                                                                   </a:t>
            </a:r>
            <a:r>
              <a:rPr lang="ru-RU" sz="1600" dirty="0" smtClean="0"/>
              <a:t>тыс.руб.                    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                                               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8458959"/>
              </p:ext>
            </p:extLst>
          </p:nvPr>
        </p:nvGraphicFramePr>
        <p:xfrm>
          <a:off x="0" y="1700808"/>
          <a:ext cx="9144002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792"/>
                <a:gridCol w="1300704"/>
                <a:gridCol w="714380"/>
                <a:gridCol w="1428762"/>
                <a:gridCol w="785816"/>
                <a:gridCol w="1500198"/>
                <a:gridCol w="714350"/>
              </a:tblGrid>
              <a:tr h="14973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Общегосударственные </a:t>
                      </a:r>
                    </a:p>
                    <a:p>
                      <a:r>
                        <a:rPr lang="ru-RU" dirty="0" smtClean="0"/>
                        <a:t>вопросы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5229,979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67,85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4486,976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56,74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4486,976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55,22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оборона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190,828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2,47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190,828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2,41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190,828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2,35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безопасность и правоохранительная деятельность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830,00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10,77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30,0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0,38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30,00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0,37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Жилищно-коммунальное </a:t>
                      </a:r>
                    </a:p>
                    <a:p>
                      <a:r>
                        <a:rPr lang="ru-RU" dirty="0" smtClean="0"/>
                        <a:t>хозяйство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1357,023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17,61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3099,787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39,2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3317,449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40,83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Культура и </a:t>
                      </a:r>
                    </a:p>
                    <a:p>
                      <a:r>
                        <a:rPr lang="ru-RU" dirty="0" smtClean="0"/>
                        <a:t>кинематография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1,30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1,26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100,00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1,23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Всего расходов бюджета 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7707,831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7907,591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8125,253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Распределение расходов бюджета на реализацию муниципальных </a:t>
            </a:r>
          </a:p>
          <a:p>
            <a:pPr algn="ctr"/>
            <a:r>
              <a:rPr lang="ru-RU" b="1" dirty="0" smtClean="0"/>
              <a:t>программ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570801"/>
              </p:ext>
            </p:extLst>
          </p:nvPr>
        </p:nvGraphicFramePr>
        <p:xfrm>
          <a:off x="-1" y="852030"/>
          <a:ext cx="9144001" cy="5397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1673"/>
                <a:gridCol w="1769516"/>
                <a:gridCol w="1511405"/>
                <a:gridCol w="1511407"/>
              </a:tblGrid>
              <a:tr h="500066">
                <a:tc rowSpan="2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Наименование муниципальных программ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Объем средств, тыс. руб.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652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42584"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«Совершенствование и развитие местного самоуправления в Куйбышевском сельском поселения» 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4147,30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4145,30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4145,30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29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 Обеспечение первичных мер пожарной безопасности на территории Куйбышевского сельского поселения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830,00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30,00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30,00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4812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«Благоустройство Куйбышевского сельского поселения»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1006,278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2749,041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2966,703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0464">
                <a:tc>
                  <a:txBody>
                    <a:bodyPr/>
                    <a:lstStyle/>
                    <a:p>
                      <a:r>
                        <a:rPr lang="ru-RU" dirty="0" smtClean="0"/>
                        <a:t> «</a:t>
                      </a:r>
                      <a:r>
                        <a:rPr lang="ru-RU" sz="1400" dirty="0" smtClean="0"/>
                        <a:t>Культурное развитие Куйбышевского сельского поселения» 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100,00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100,00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29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«Управление муниципальным имуществом Куйбышевского сельского поселения»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150,0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150,0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150,0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929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Итого 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6233,578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7174,341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7392,003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64399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участия граждан в общественном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обсуждении проекта </a:t>
            </a:r>
          </a:p>
          <a:p>
            <a:pPr algn="ctr"/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Проект бюджета Куйбышевского сельского поселения Бахчисарайского </a:t>
            </a:r>
            <a:r>
              <a:rPr lang="ru-RU" sz="2400" dirty="0" smtClean="0"/>
              <a:t>района </a:t>
            </a:r>
            <a:r>
              <a:rPr lang="ru-RU" sz="2400" dirty="0" smtClean="0"/>
              <a:t>Республики Крым на очередной финансовый год и плановый </a:t>
            </a:r>
            <a:r>
              <a:rPr lang="ru-RU" sz="2400" dirty="0" smtClean="0"/>
              <a:t>период </a:t>
            </a:r>
            <a:r>
              <a:rPr lang="ru-RU" sz="2400" dirty="0" smtClean="0"/>
              <a:t>: </a:t>
            </a:r>
          </a:p>
          <a:p>
            <a:r>
              <a:rPr lang="ru-RU" sz="2400" dirty="0" smtClean="0"/>
              <a:t>•выносится на публичные слушания в сроки, определенные </a:t>
            </a:r>
            <a:r>
              <a:rPr lang="ru-RU" sz="2400" smtClean="0"/>
              <a:t>бюджетным </a:t>
            </a:r>
            <a:r>
              <a:rPr lang="ru-RU" sz="2400" smtClean="0"/>
              <a:t>законодательством </a:t>
            </a:r>
            <a:r>
              <a:rPr lang="ru-RU" sz="2400" dirty="0" smtClean="0"/>
              <a:t>Российской Федерации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42910" y="5035426"/>
            <a:ext cx="78581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Спасибо за внимание !!!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986396"/>
          </a:xfrm>
        </p:spPr>
        <p:txBody>
          <a:bodyPr/>
          <a:lstStyle/>
          <a:p>
            <a:r>
              <a:rPr lang="ru-RU" b="1" dirty="0" smtClean="0"/>
              <a:t>      СТРУКТУРА </a:t>
            </a:r>
            <a:r>
              <a:rPr lang="ru-RU" b="1" dirty="0" smtClean="0"/>
              <a:t>БЮДЖЕТА</a:t>
            </a:r>
            <a:endParaRPr lang="ru-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34" y="1500174"/>
            <a:ext cx="3143272" cy="1571636"/>
          </a:xfrm>
          <a:prstGeom prst="roundRect">
            <a:avLst/>
          </a:prstGeom>
          <a:solidFill>
            <a:srgbClr val="EEFAB4"/>
          </a:solidFill>
          <a:ln>
            <a:solidFill>
              <a:srgbClr val="05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14942" y="1571612"/>
            <a:ext cx="3143272" cy="1571636"/>
          </a:xfrm>
          <a:prstGeom prst="roundRect">
            <a:avLst/>
          </a:prstGeom>
          <a:solidFill>
            <a:srgbClr val="EEFAB4"/>
          </a:solidFill>
          <a:ln>
            <a:solidFill>
              <a:srgbClr val="05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3786190"/>
            <a:ext cx="3929090" cy="2714644"/>
          </a:xfrm>
          <a:prstGeom prst="roundRect">
            <a:avLst/>
          </a:prstGeom>
          <a:solidFill>
            <a:srgbClr val="EEFAB4"/>
          </a:solidFill>
          <a:ln>
            <a:solidFill>
              <a:srgbClr val="05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 денежные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средства. Доходы бюджета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делятся на две части :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налоговые и неналоговые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29190" y="3857628"/>
            <a:ext cx="3786214" cy="2643206"/>
          </a:xfrm>
          <a:prstGeom prst="roundRect">
            <a:avLst/>
          </a:prstGeom>
          <a:solidFill>
            <a:srgbClr val="EEFAB4"/>
          </a:solidFill>
          <a:ln>
            <a:solidFill>
              <a:srgbClr val="05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денежные средства,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направленные на финансовое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задач и функций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местного самоуправления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928670"/>
            <a:ext cx="9144000" cy="59293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Представляет собой деятельность органов местного самоуправления по 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составлению и рассмотрению проекта бюджета, утверждению и исполнению 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бюджета, внешней проверке, рассмотрению и составлению отчета об 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исполнении бюджета и его утверждению </a:t>
            </a:r>
          </a:p>
          <a:p>
            <a:pPr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2632836"/>
            <a:ext cx="8858312" cy="5818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ЭТАПЫ БЮДЖЕТНОГО ПРОЦЕССА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0" y="3643314"/>
            <a:ext cx="1571604" cy="178595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1. </a:t>
            </a:r>
          </a:p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</a:p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проекта </a:t>
            </a:r>
          </a:p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бюджета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310097" y="4083876"/>
            <a:ext cx="1928826" cy="178595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/>
              <a:t>2. </a:t>
            </a:r>
          </a:p>
          <a:p>
            <a:pPr algn="ctr"/>
            <a:r>
              <a:rPr lang="ru-RU" sz="1400" dirty="0" smtClean="0"/>
              <a:t>Рассмотрение</a:t>
            </a:r>
            <a:r>
              <a:rPr lang="ru-RU" sz="1500" dirty="0" smtClean="0"/>
              <a:t> </a:t>
            </a:r>
          </a:p>
          <a:p>
            <a:pPr algn="ctr"/>
            <a:r>
              <a:rPr lang="ru-RU" sz="1500" dirty="0" smtClean="0"/>
              <a:t>проекта </a:t>
            </a:r>
          </a:p>
          <a:p>
            <a:pPr algn="ctr"/>
            <a:r>
              <a:rPr lang="ru-RU" sz="1500" dirty="0" smtClean="0"/>
              <a:t>бюджета</a:t>
            </a:r>
            <a:endParaRPr lang="ru-RU" sz="1500" dirty="0"/>
          </a:p>
        </p:txBody>
      </p:sp>
      <p:sp>
        <p:nvSpPr>
          <p:cNvPr id="12" name="Овал 11"/>
          <p:cNvSpPr/>
          <p:nvPr/>
        </p:nvSpPr>
        <p:spPr>
          <a:xfrm>
            <a:off x="7215174" y="3714752"/>
            <a:ext cx="1928826" cy="192885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6. Рассмотрение </a:t>
            </a:r>
          </a:p>
          <a:p>
            <a:pPr algn="ctr"/>
            <a:r>
              <a:rPr lang="ru-RU" sz="1400" dirty="0" smtClean="0"/>
              <a:t>и утверждение </a:t>
            </a:r>
          </a:p>
          <a:p>
            <a:pPr algn="ctr"/>
            <a:r>
              <a:rPr lang="ru-RU" sz="1400" dirty="0" smtClean="0"/>
              <a:t>отчета об </a:t>
            </a:r>
          </a:p>
          <a:p>
            <a:pPr algn="ctr"/>
            <a:r>
              <a:rPr lang="ru-RU" sz="1400" dirty="0" smtClean="0"/>
              <a:t>исполнении </a:t>
            </a:r>
          </a:p>
          <a:p>
            <a:pPr algn="ctr"/>
            <a:r>
              <a:rPr lang="ru-RU" dirty="0" smtClean="0"/>
              <a:t>бюджета 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3000364" y="3705231"/>
            <a:ext cx="1714512" cy="192882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3. </a:t>
            </a:r>
            <a:r>
              <a:rPr lang="ru-RU" sz="1400" dirty="0" smtClean="0"/>
              <a:t>Публичные </a:t>
            </a:r>
          </a:p>
          <a:p>
            <a:pPr algn="ctr"/>
            <a:r>
              <a:rPr lang="ru-RU" sz="1600" dirty="0" smtClean="0"/>
              <a:t>слушания </a:t>
            </a:r>
            <a:endParaRPr lang="ru-RU" sz="1600" dirty="0"/>
          </a:p>
        </p:txBody>
      </p:sp>
      <p:sp>
        <p:nvSpPr>
          <p:cNvPr id="14" name="Овал 13"/>
          <p:cNvSpPr/>
          <p:nvPr/>
        </p:nvSpPr>
        <p:spPr>
          <a:xfrm>
            <a:off x="4286248" y="4000504"/>
            <a:ext cx="1785950" cy="164307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4. </a:t>
            </a:r>
          </a:p>
          <a:p>
            <a:pPr algn="ctr"/>
            <a:r>
              <a:rPr lang="ru-RU" sz="1200" dirty="0" smtClean="0"/>
              <a:t>Утверждение</a:t>
            </a:r>
            <a:r>
              <a:rPr lang="ru-RU" sz="1400" dirty="0" smtClean="0"/>
              <a:t> </a:t>
            </a:r>
          </a:p>
          <a:p>
            <a:pPr algn="ctr"/>
            <a:r>
              <a:rPr lang="ru-RU" sz="1200" dirty="0" smtClean="0"/>
              <a:t>проекта </a:t>
            </a:r>
          </a:p>
          <a:p>
            <a:pPr algn="ctr"/>
            <a:r>
              <a:rPr lang="ru-RU" sz="1200" dirty="0" smtClean="0"/>
              <a:t>бюджета </a:t>
            </a:r>
            <a:endParaRPr lang="ru-RU" sz="1200" dirty="0"/>
          </a:p>
        </p:txBody>
      </p:sp>
      <p:sp>
        <p:nvSpPr>
          <p:cNvPr id="15" name="Овал 14"/>
          <p:cNvSpPr/>
          <p:nvPr/>
        </p:nvSpPr>
        <p:spPr>
          <a:xfrm>
            <a:off x="5715008" y="3857628"/>
            <a:ext cx="1785950" cy="185738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5. </a:t>
            </a:r>
            <a:r>
              <a:rPr lang="ru-RU" sz="1400" dirty="0" smtClean="0"/>
              <a:t>Исполнение </a:t>
            </a:r>
          </a:p>
          <a:p>
            <a:pPr algn="ctr"/>
            <a:r>
              <a:rPr lang="ru-RU" sz="1400" dirty="0" smtClean="0"/>
              <a:t>бюджета </a:t>
            </a:r>
            <a:endParaRPr lang="ru-RU" sz="1400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642910" y="3357562"/>
            <a:ext cx="77867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500828" y="3499644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11" idx="0"/>
          </p:cNvCxnSpPr>
          <p:nvPr/>
        </p:nvCxnSpPr>
        <p:spPr>
          <a:xfrm rot="16200000" flipH="1">
            <a:off x="1900254" y="3709620"/>
            <a:ext cx="714380" cy="34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3107521" y="3607596"/>
            <a:ext cx="50006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14" idx="0"/>
          </p:cNvCxnSpPr>
          <p:nvPr/>
        </p:nvCxnSpPr>
        <p:spPr>
          <a:xfrm rot="16200000" flipH="1">
            <a:off x="4875611" y="3696892"/>
            <a:ext cx="571504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6261110" y="3597279"/>
            <a:ext cx="490544" cy="11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16200000" flipH="1">
            <a:off x="8285982" y="3501233"/>
            <a:ext cx="347668" cy="603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1500166" y="6143644"/>
            <a:ext cx="2357454" cy="3571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Бюджетный период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357950" y="6000768"/>
            <a:ext cx="2357454" cy="3571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Бюджетный год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6215074" y="5857892"/>
            <a:ext cx="250033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5400000" flipH="1" flipV="1">
            <a:off x="6072992" y="571422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5400000" flipH="1" flipV="1">
            <a:off x="8573322" y="571422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357158" y="6572272"/>
            <a:ext cx="8501122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5400000" flipH="1" flipV="1">
            <a:off x="0" y="6858000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5400000" flipH="1" flipV="1">
            <a:off x="8716198" y="642860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57158" y="214290"/>
            <a:ext cx="8572560" cy="100013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чем основывается проект бюджета Куйбышевского сельского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поселения Бахчисарайского района Республики Крым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142876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бюджета Куйбышевского сельского поселения Бахчисарайского района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Республики Крым составляется  и утверждается на 2019 год и плановый период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– 2021 годов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5786" y="2928934"/>
            <a:ext cx="7858180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Составление проекта местного бюджета основывается на: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4286256"/>
            <a:ext cx="1928826" cy="2286016"/>
          </a:xfrm>
          <a:prstGeom prst="roundRect">
            <a:avLst/>
          </a:prstGeom>
          <a:solidFill>
            <a:srgbClr val="8229E3">
              <a:alpha val="2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Послании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Президента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Российской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Федерации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00232" y="4286256"/>
            <a:ext cx="2714644" cy="2357454"/>
          </a:xfrm>
          <a:prstGeom prst="roundRect">
            <a:avLst/>
          </a:prstGeom>
          <a:solidFill>
            <a:srgbClr val="9231DB">
              <a:alpha val="3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бюджетной и налоговой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политики Куйбышевского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Бахчисарайского района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Республики Крым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6314" y="4286256"/>
            <a:ext cx="2214578" cy="2428892"/>
          </a:xfrm>
          <a:prstGeom prst="roundRect">
            <a:avLst/>
          </a:prstGeom>
          <a:solidFill>
            <a:srgbClr val="8F29E3">
              <a:alpha val="3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Прогнозе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социально-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экономического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развития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Куйбышевского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сельского поселения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Бахчисарайского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района  Республики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Крым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000892" y="4286256"/>
            <a:ext cx="2143108" cy="2357454"/>
          </a:xfrm>
          <a:prstGeom prst="roundRect">
            <a:avLst/>
          </a:prstGeom>
          <a:solidFill>
            <a:srgbClr val="901EEE">
              <a:alpha val="3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Муниципальных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программах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Куйбышевского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сельского поселения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Бахчисарайского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района  Республики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Крым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785786" y="3786190"/>
            <a:ext cx="357190" cy="500066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3071802" y="3786190"/>
            <a:ext cx="357190" cy="500066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5715008" y="3786190"/>
            <a:ext cx="357190" cy="500066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7715272" y="3786190"/>
            <a:ext cx="357190" cy="500066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/>
              <a:t>                                                                                       </a:t>
            </a:r>
            <a:br>
              <a:rPr lang="ru-RU" sz="2200" dirty="0" smtClean="0"/>
            </a:br>
            <a:r>
              <a:rPr lang="ru-RU" sz="2200" dirty="0" smtClean="0"/>
              <a:t>                                                                                             тыс.руб.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571612"/>
            <a:ext cx="3143272" cy="150019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2019 год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5143512"/>
            <a:ext cx="3714776" cy="15001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•Доходы </a:t>
            </a:r>
            <a:r>
              <a:rPr lang="ru-RU" sz="2400" dirty="0">
                <a:solidFill>
                  <a:schemeClr val="tx1"/>
                </a:solidFill>
              </a:rPr>
              <a:t>–</a:t>
            </a:r>
            <a:r>
              <a:rPr lang="ru-RU" sz="2400" dirty="0" smtClean="0">
                <a:solidFill>
                  <a:schemeClr val="tx1"/>
                </a:solidFill>
              </a:rPr>
              <a:t>8 542,713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•</a:t>
            </a:r>
            <a:r>
              <a:rPr lang="ru-RU" sz="2400" dirty="0" smtClean="0">
                <a:solidFill>
                  <a:schemeClr val="tx1"/>
                </a:solidFill>
              </a:rPr>
              <a:t>Расходы-8 542,713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29190" y="3357562"/>
            <a:ext cx="3714776" cy="1428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•Доходы </a:t>
            </a:r>
            <a:r>
              <a:rPr lang="ru-RU" sz="2400" dirty="0">
                <a:solidFill>
                  <a:schemeClr val="tx1"/>
                </a:solidFill>
              </a:rPr>
              <a:t>-8 </a:t>
            </a:r>
            <a:r>
              <a:rPr lang="ru-RU" sz="2400" dirty="0" smtClean="0">
                <a:solidFill>
                  <a:schemeClr val="tx1"/>
                </a:solidFill>
              </a:rPr>
              <a:t>105,388</a:t>
            </a:r>
            <a:endParaRPr lang="ru-RU" sz="2400" dirty="0">
              <a:solidFill>
                <a:schemeClr val="tx1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•Расходы-8105,388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29190" y="1571612"/>
            <a:ext cx="3714776" cy="15001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•Доходы </a:t>
            </a:r>
            <a:r>
              <a:rPr lang="ru-RU" sz="2400" dirty="0">
                <a:solidFill>
                  <a:schemeClr val="tx1"/>
                </a:solidFill>
              </a:rPr>
              <a:t>-7 </a:t>
            </a:r>
            <a:r>
              <a:rPr lang="ru-RU" sz="2400" dirty="0" smtClean="0">
                <a:solidFill>
                  <a:schemeClr val="tx1"/>
                </a:solidFill>
              </a:rPr>
              <a:t>707,831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•Расходы </a:t>
            </a:r>
            <a:r>
              <a:rPr lang="ru-RU" sz="2400" dirty="0">
                <a:solidFill>
                  <a:schemeClr val="tx1"/>
                </a:solidFill>
              </a:rPr>
              <a:t>-7 </a:t>
            </a:r>
            <a:r>
              <a:rPr lang="ru-RU" sz="2400" dirty="0" smtClean="0">
                <a:solidFill>
                  <a:schemeClr val="tx1"/>
                </a:solidFill>
              </a:rPr>
              <a:t>707,831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3357562"/>
            <a:ext cx="3143272" cy="150019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2020 год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5143512"/>
            <a:ext cx="3143272" cy="150019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2021 год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СТРУКТУРА ДОХОДОВ БЮДЖЕТА НА 2019 ГОД И </a:t>
            </a:r>
            <a:br>
              <a:rPr lang="ru-RU" sz="2400" dirty="0" smtClean="0"/>
            </a:br>
            <a:r>
              <a:rPr lang="ru-RU" sz="2400" dirty="0" smtClean="0"/>
              <a:t>ПЛАНОВЫЙ ПЕРИОД 2020-2021ГОДОВ</a:t>
            </a: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5043794"/>
              </p:ext>
            </p:extLst>
          </p:nvPr>
        </p:nvGraphicFramePr>
        <p:xfrm>
          <a:off x="0" y="857234"/>
          <a:ext cx="9144000" cy="8213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4876"/>
                <a:gridCol w="1571636"/>
                <a:gridCol w="1500198"/>
                <a:gridCol w="1357290"/>
              </a:tblGrid>
              <a:tr h="327051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Наименование доходов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Сумма, тыс.руб.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05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23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НАЛОГОВЫЕ И НЕНАЛОГОВЫЕ </a:t>
                      </a:r>
                    </a:p>
                    <a:p>
                      <a:r>
                        <a:rPr lang="ru-RU" dirty="0" smtClean="0"/>
                        <a:t>ДОХОДЫ, в том числе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6 672,24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6 962,25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7 286,10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433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 на доходы физических лиц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3 853,50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4061,60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4 268,70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051">
                <a:tc>
                  <a:txBody>
                    <a:bodyPr/>
                    <a:lstStyle/>
                    <a:p>
                      <a:r>
                        <a:rPr lang="ru-RU" dirty="0" smtClean="0"/>
                        <a:t>Земельный налог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691,00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674,00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693,00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051">
                <a:tc>
                  <a:txBody>
                    <a:bodyPr/>
                    <a:lstStyle/>
                    <a:p>
                      <a:r>
                        <a:rPr lang="ru-RU" dirty="0" smtClean="0"/>
                        <a:t>Единый сельскохозяйственный налог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826,44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838,00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862,30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051">
                <a:tc>
                  <a:txBody>
                    <a:bodyPr/>
                    <a:lstStyle/>
                    <a:p>
                      <a:r>
                        <a:rPr lang="ru-RU" dirty="0" smtClean="0"/>
                        <a:t>Государственная пошлина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15,20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15,50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7628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 от использования имущества, </a:t>
                      </a:r>
                    </a:p>
                    <a:p>
                      <a:r>
                        <a:rPr lang="ru-RU" dirty="0" smtClean="0"/>
                        <a:t>находящегося в государственной </a:t>
                      </a:r>
                    </a:p>
                    <a:p>
                      <a:r>
                        <a:rPr lang="ru-RU" dirty="0" smtClean="0"/>
                        <a:t>муниципальной собственности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1 133,30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1 207,65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1 272,50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7628">
                <a:tc>
                  <a:txBody>
                    <a:bodyPr/>
                    <a:lstStyle/>
                    <a:p>
                      <a:r>
                        <a:rPr lang="ru-RU" dirty="0" smtClean="0"/>
                        <a:t>Денежные взыскания, штрафы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6,50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7,00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7,00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663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Платежи за пользование природными ресурсами</a:t>
                      </a:r>
                      <a:endParaRPr lang="ru-RU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6,50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6,80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7,10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663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Прочие неналоговые доходы</a:t>
                      </a:r>
                      <a:endParaRPr lang="ru-RU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140,00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152,00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160,00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223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БЕЗВОЗМЕЗДНЫЕ ПОСТУПЛЕНИЯ</a:t>
                      </a:r>
                    </a:p>
                    <a:p>
                      <a:endParaRPr lang="ru-RU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1 035,591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1 143,138</a:t>
                      </a:r>
                    </a:p>
                    <a:p>
                      <a:endParaRPr lang="ru-RU" sz="1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1 256,613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2239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Всего доходов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7 707,831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8 105,388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8 542,713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                                                                               </a:t>
            </a:r>
            <a:br>
              <a:rPr lang="ru-RU" sz="2800" dirty="0" smtClean="0"/>
            </a:br>
            <a:r>
              <a:rPr lang="ru-RU" sz="2800" dirty="0" smtClean="0"/>
              <a:t>                                                                                                                 </a:t>
            </a:r>
            <a:r>
              <a:rPr lang="ru-RU" sz="1600" dirty="0" smtClean="0"/>
              <a:t>ТЫС. РУБ.</a:t>
            </a:r>
            <a:endParaRPr lang="ru-RU" sz="1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7174685"/>
              </p:ext>
            </p:extLst>
          </p:nvPr>
        </p:nvGraphicFramePr>
        <p:xfrm>
          <a:off x="0" y="1484784"/>
          <a:ext cx="9144000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14298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</a:t>
            </a:r>
            <a:r>
              <a:rPr lang="ru-RU" sz="1600" dirty="0" smtClean="0"/>
              <a:t>тыс.руб.</a:t>
            </a:r>
            <a:endParaRPr lang="ru-RU" sz="1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8092828"/>
              </p:ext>
            </p:extLst>
          </p:nvPr>
        </p:nvGraphicFramePr>
        <p:xfrm>
          <a:off x="0" y="1124744"/>
          <a:ext cx="9144000" cy="5284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1200" dirty="0" smtClean="0"/>
              <a:t>                                                                                                                                                                                                                               </a:t>
            </a:r>
            <a:br>
              <a:rPr lang="ru-RU" sz="1200" dirty="0" smtClean="0"/>
            </a:br>
            <a:r>
              <a:rPr lang="ru-RU" sz="1200" dirty="0" smtClean="0"/>
              <a:t>                                                                                                                                                                                                                                   тыс.руб.</a:t>
            </a:r>
            <a:endParaRPr lang="ru-RU" sz="1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3576932"/>
              </p:ext>
            </p:extLst>
          </p:nvPr>
        </p:nvGraphicFramePr>
        <p:xfrm>
          <a:off x="1115616" y="1214422"/>
          <a:ext cx="7632848" cy="5526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542</TotalTime>
  <Words>537</Words>
  <Application>Microsoft Office PowerPoint</Application>
  <PresentationFormat>Экран (4:3)</PresentationFormat>
  <Paragraphs>241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Tahoma</vt:lpstr>
      <vt:lpstr>Times New Roman</vt:lpstr>
      <vt:lpstr>Tw Cen MT</vt:lpstr>
      <vt:lpstr>Tw Cen MT Condensed</vt:lpstr>
      <vt:lpstr>Wingdings 3</vt:lpstr>
      <vt:lpstr>Интеграл</vt:lpstr>
      <vt:lpstr>      БЮДЖЕТ ДЛЯ ГРАЖДАН   МУНИЦИПАЛЬНОГО ОБРАЗОВАНИЯ       КУЙБЫШЕВСКОЕ    СЕЛЬСКОЕ    ПОСЕЛЕНИЕ БАХЧИСАРАЙСКОГО          РАЙОНА РЕСПУБЛИКИ КРЫМ      на 2019 год и плановый период 2020-2021 годов </vt:lpstr>
      <vt:lpstr>      СТРУКТУРА БЮДЖЕТА</vt:lpstr>
      <vt:lpstr>БЮДЖЕТНЫЙ ПРОЦЕСС </vt:lpstr>
      <vt:lpstr>Презентация PowerPoint</vt:lpstr>
      <vt:lpstr> ОСНОВНЫЕ ХАРАКТЕРИСТИКИ БЮДЖЕТА                                                                                                                                                                                       тыс.руб. </vt:lpstr>
      <vt:lpstr>СТРУКТУРА ДОХОДОВ БЮДЖЕТА НА 2019 ГОД И  ПЛАНОВЫЙ ПЕРИОД 2020-2021ГОДОВ</vt:lpstr>
      <vt:lpstr> НАЛОГОВЫЕ ДОХОДЫ                                                                                                                                                                                                   ТЫС. РУБ.</vt:lpstr>
      <vt:lpstr>Неналоговые доходы                                                                                                    тыс.руб.</vt:lpstr>
      <vt:lpstr>БЕЗВОЗМЕЗДНЫЕ ПОСТУПЛЕНИЯ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тыс.руб.</vt:lpstr>
      <vt:lpstr>Расходная часть бюджета в разрезе функциональной  структуры расходов                                                                                                                                                                               тыс.руб.                                                                         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     МУНИЦИПАЛЬНОГО ОБРАЗОВАНИЯ   ПЕСЧАНОВСКОЕ СЕЛЬСКОЕ   ПОСЕЛЕНИЕ БАХЧИСАРАЙСКОГО   РАЙОНА РЕСПУБЛИКИ КРЫМ      на 2019 год и плановый период 2020-2021 годов</dc:title>
  <dc:creator>User</dc:creator>
  <cp:lastModifiedBy>User</cp:lastModifiedBy>
  <cp:revision>64</cp:revision>
  <dcterms:created xsi:type="dcterms:W3CDTF">2018-11-27T08:36:59Z</dcterms:created>
  <dcterms:modified xsi:type="dcterms:W3CDTF">2020-05-05T13:20:51Z</dcterms:modified>
</cp:coreProperties>
</file>